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348" r:id="rId2"/>
    <p:sldId id="354" r:id="rId3"/>
    <p:sldId id="394" r:id="rId4"/>
    <p:sldId id="355" r:id="rId5"/>
    <p:sldId id="356" r:id="rId6"/>
    <p:sldId id="357" r:id="rId7"/>
    <p:sldId id="392" r:id="rId8"/>
    <p:sldId id="360" r:id="rId9"/>
    <p:sldId id="395" r:id="rId10"/>
    <p:sldId id="396" r:id="rId11"/>
    <p:sldId id="363" r:id="rId12"/>
    <p:sldId id="364" r:id="rId13"/>
    <p:sldId id="365" r:id="rId14"/>
    <p:sldId id="366" r:id="rId15"/>
    <p:sldId id="367" r:id="rId16"/>
    <p:sldId id="393" r:id="rId17"/>
    <p:sldId id="369" r:id="rId18"/>
    <p:sldId id="370" r:id="rId19"/>
    <p:sldId id="371" r:id="rId20"/>
    <p:sldId id="372" r:id="rId21"/>
    <p:sldId id="373" r:id="rId22"/>
    <p:sldId id="374" r:id="rId23"/>
    <p:sldId id="375" r:id="rId24"/>
    <p:sldId id="376" r:id="rId25"/>
    <p:sldId id="377" r:id="rId26"/>
    <p:sldId id="398" r:id="rId27"/>
    <p:sldId id="378" r:id="rId28"/>
    <p:sldId id="379" r:id="rId29"/>
    <p:sldId id="380" r:id="rId30"/>
    <p:sldId id="381" r:id="rId31"/>
    <p:sldId id="382" r:id="rId32"/>
    <p:sldId id="383" r:id="rId33"/>
    <p:sldId id="384" r:id="rId34"/>
    <p:sldId id="385" r:id="rId35"/>
    <p:sldId id="386" r:id="rId36"/>
    <p:sldId id="387" r:id="rId37"/>
    <p:sldId id="397" r:id="rId38"/>
    <p:sldId id="388" r:id="rId39"/>
    <p:sldId id="399" r:id="rId40"/>
    <p:sldId id="389" r:id="rId41"/>
    <p:sldId id="390" r:id="rId42"/>
    <p:sldId id="391"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92" autoAdjust="0"/>
    <p:restoredTop sz="95122" autoAdjust="0"/>
  </p:normalViewPr>
  <p:slideViewPr>
    <p:cSldViewPr>
      <p:cViewPr>
        <p:scale>
          <a:sx n="118" d="100"/>
          <a:sy n="118" d="100"/>
        </p:scale>
        <p:origin x="-1434" y="-72"/>
      </p:cViewPr>
      <p:guideLst>
        <p:guide orient="horz" pos="2160"/>
        <p:guide pos="2880"/>
      </p:guideLst>
    </p:cSldViewPr>
  </p:slideViewPr>
  <p:outlineViewPr>
    <p:cViewPr>
      <p:scale>
        <a:sx n="33" d="100"/>
        <a:sy n="33" d="100"/>
      </p:scale>
      <p:origin x="0" y="4725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54" d="100"/>
          <a:sy n="54" d="100"/>
        </p:scale>
        <p:origin x="1794"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9/17/2018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9/17/2018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55FA1B4-F36E-0E45-8453-E8773AEA6930}" type="slidenum">
              <a:rPr lang="en-US" sz="1200" b="0"/>
              <a:pPr/>
              <a:t>2</a:t>
            </a:fld>
            <a:endParaRPr lang="en-US" sz="1200" b="0"/>
          </a:p>
        </p:txBody>
      </p:sp>
      <p:sp>
        <p:nvSpPr>
          <p:cNvPr id="7170" name="Rectangle 1026"/>
          <p:cNvSpPr>
            <a:spLocks noGrp="1" noRot="1" noChangeAspect="1" noChangeArrowheads="1" noTextEdit="1"/>
          </p:cNvSpPr>
          <p:nvPr>
            <p:ph type="sldImg"/>
          </p:nvPr>
        </p:nvSpPr>
        <p:spPr>
          <a:ln/>
        </p:spPr>
      </p:sp>
      <p:sp>
        <p:nvSpPr>
          <p:cNvPr id="717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229800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55FA1B4-F36E-0E45-8453-E8773AEA6930}" type="slidenum">
              <a:rPr lang="en-US" sz="1200" b="0"/>
              <a:pPr/>
              <a:t>3</a:t>
            </a:fld>
            <a:endParaRPr lang="en-US" sz="1200" b="0"/>
          </a:p>
        </p:txBody>
      </p:sp>
      <p:sp>
        <p:nvSpPr>
          <p:cNvPr id="7170" name="Rectangle 1026"/>
          <p:cNvSpPr>
            <a:spLocks noGrp="1" noRot="1" noChangeAspect="1" noChangeArrowheads="1" noTextEdit="1"/>
          </p:cNvSpPr>
          <p:nvPr>
            <p:ph type="sldImg"/>
          </p:nvPr>
        </p:nvSpPr>
        <p:spPr>
          <a:ln/>
        </p:spPr>
      </p:sp>
      <p:sp>
        <p:nvSpPr>
          <p:cNvPr id="717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2510028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B30035E8-9C93-344A-B4B0-4105A6949414}" type="slidenum">
              <a:rPr lang="en-US" sz="1200" b="0"/>
              <a:pPr/>
              <a:t>7</a:t>
            </a:fld>
            <a:endParaRPr lang="en-US" sz="1200" b="0"/>
          </a:p>
        </p:txBody>
      </p:sp>
      <p:sp>
        <p:nvSpPr>
          <p:cNvPr id="5122" name="Rectangle 2050"/>
          <p:cNvSpPr>
            <a:spLocks noGrp="1" noRot="1" noChangeAspect="1" noChangeArrowheads="1" noTextEdit="1"/>
          </p:cNvSpPr>
          <p:nvPr>
            <p:ph type="sldImg"/>
          </p:nvPr>
        </p:nvSpPr>
        <p:spPr>
          <a:ln/>
        </p:spPr>
      </p:sp>
      <p:sp>
        <p:nvSpPr>
          <p:cNvPr id="5123"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4102243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C22989B5-B0D8-614D-A2C9-6974DFAE23E1}" type="slidenum">
              <a:rPr lang="en-US" sz="1200" b="0"/>
              <a:pPr/>
              <a:t>11</a:t>
            </a:fld>
            <a:endParaRPr lang="en-US" sz="1200" b="0"/>
          </a:p>
        </p:txBody>
      </p:sp>
      <p:sp>
        <p:nvSpPr>
          <p:cNvPr id="19458" name="Rectangle 1026"/>
          <p:cNvSpPr>
            <a:spLocks noGrp="1" noRot="1" noChangeAspect="1" noChangeArrowheads="1" noTextEdit="1"/>
          </p:cNvSpPr>
          <p:nvPr>
            <p:ph type="sldImg"/>
          </p:nvPr>
        </p:nvSpPr>
        <p:spPr>
          <a:ln/>
        </p:spPr>
      </p:sp>
      <p:sp>
        <p:nvSpPr>
          <p:cNvPr id="1945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562638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F704F43F-A19E-C448-83D4-A36A0993D932}" type="slidenum">
              <a:rPr lang="en-US" sz="1200" b="0"/>
              <a:pPr/>
              <a:t>12</a:t>
            </a:fld>
            <a:endParaRPr lang="en-US" sz="1200" b="0"/>
          </a:p>
        </p:txBody>
      </p:sp>
      <p:sp>
        <p:nvSpPr>
          <p:cNvPr id="21506" name="Rectangle 1026"/>
          <p:cNvSpPr>
            <a:spLocks noGrp="1" noRot="1" noChangeAspect="1" noChangeArrowheads="1" noTextEdit="1"/>
          </p:cNvSpPr>
          <p:nvPr>
            <p:ph type="sldImg"/>
          </p:nvPr>
        </p:nvSpPr>
        <p:spPr>
          <a:ln/>
        </p:spPr>
      </p:sp>
      <p:sp>
        <p:nvSpPr>
          <p:cNvPr id="21507"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3825679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6BF4200-548B-A847-8C4A-C0BE54CE7041}" type="slidenum">
              <a:rPr lang="en-US" sz="1200" b="0"/>
              <a:pPr/>
              <a:t>14</a:t>
            </a:fld>
            <a:endParaRPr lang="en-US" sz="1200" b="0"/>
          </a:p>
        </p:txBody>
      </p:sp>
      <p:sp>
        <p:nvSpPr>
          <p:cNvPr id="24578" name="Rectangle 1026"/>
          <p:cNvSpPr>
            <a:spLocks noGrp="1" noRot="1" noChangeAspect="1" noChangeArrowheads="1" noTextEdit="1"/>
          </p:cNvSpPr>
          <p:nvPr>
            <p:ph type="sldImg"/>
          </p:nvPr>
        </p:nvSpPr>
        <p:spPr>
          <a:ln/>
        </p:spPr>
      </p:sp>
      <p:sp>
        <p:nvSpPr>
          <p:cNvPr id="24579"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3183126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09DFDA17-61D1-AE4B-AA2F-1BC852310396}" type="slidenum">
              <a:rPr lang="en-US" sz="1200" b="0"/>
              <a:pPr/>
              <a:t>15</a:t>
            </a:fld>
            <a:endParaRPr lang="en-US" sz="1200" b="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3992989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B30035E8-9C93-344A-B4B0-4105A6949414}" type="slidenum">
              <a:rPr lang="en-US" sz="1200" b="0"/>
              <a:pPr/>
              <a:t>16</a:t>
            </a:fld>
            <a:endParaRPr lang="en-US" sz="1200" b="0"/>
          </a:p>
        </p:txBody>
      </p:sp>
      <p:sp>
        <p:nvSpPr>
          <p:cNvPr id="5122" name="Rectangle 2050"/>
          <p:cNvSpPr>
            <a:spLocks noGrp="1" noRot="1" noChangeAspect="1" noChangeArrowheads="1" noTextEdit="1"/>
          </p:cNvSpPr>
          <p:nvPr>
            <p:ph type="sldImg"/>
          </p:nvPr>
        </p:nvSpPr>
        <p:spPr>
          <a:ln/>
        </p:spPr>
      </p:sp>
      <p:sp>
        <p:nvSpPr>
          <p:cNvPr id="5123" name="Rectangle 2051"/>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24603840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94C0D457-FB74-4D46-8298-0C50AB62AD7C}" type="slidenum">
              <a:rPr lang="en-US" sz="1200" b="0"/>
              <a:pPr/>
              <a:t>17</a:t>
            </a:fld>
            <a:endParaRPr lang="en-US" sz="1200" b="0"/>
          </a:p>
        </p:txBody>
      </p:sp>
      <p:sp>
        <p:nvSpPr>
          <p:cNvPr id="30722" name="Rectangle 1026"/>
          <p:cNvSpPr>
            <a:spLocks noGrp="1" noRot="1" noChangeAspect="1" noChangeArrowheads="1" noTextEdit="1"/>
          </p:cNvSpPr>
          <p:nvPr>
            <p:ph type="sldImg"/>
          </p:nvPr>
        </p:nvSpPr>
        <p:spPr>
          <a:ln/>
        </p:spPr>
      </p:sp>
      <p:sp>
        <p:nvSpPr>
          <p:cNvPr id="30723"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3114526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0C80B558-F4C5-774E-A819-75F45709D533}" type="slidenum">
              <a:rPr lang="en-US" sz="1200" b="0"/>
              <a:pPr/>
              <a:t>19</a:t>
            </a:fld>
            <a:endParaRPr lang="en-US" sz="1200" b="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3408737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4CBBD827-552B-E143-9C16-A0FC52FEA86A}" type="slidenum">
              <a:rPr lang="en-US" sz="1200" b="0"/>
              <a:pPr/>
              <a:t>20</a:t>
            </a:fld>
            <a:endParaRPr lang="en-US" sz="1200" b="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888826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010AE9-D473-E24B-A842-C8211DD90244}" type="slidenum">
              <a:rPr lang="en-US" sz="1200" b="0"/>
              <a:pPr/>
              <a:t>25</a:t>
            </a:fld>
            <a:endParaRPr lang="en-US" sz="1200" b="0"/>
          </a:p>
        </p:txBody>
      </p:sp>
      <p:sp>
        <p:nvSpPr>
          <p:cNvPr id="40962" name="Rectangle 2"/>
          <p:cNvSpPr>
            <a:spLocks noGrp="1" noRot="1" noChangeAspect="1" noChangeArrowheads="1"/>
          </p:cNvSpPr>
          <p:nvPr>
            <p:ph type="sldImg"/>
          </p:nvPr>
        </p:nvSpPr>
        <p:spPr>
          <a:solidFill>
            <a:srgbClr val="FFFFFF"/>
          </a:solidFill>
          <a:ln/>
        </p:spPr>
      </p:sp>
      <p:sp>
        <p:nvSpPr>
          <p:cNvPr id="40963" name="Rectangle 3"/>
          <p:cNvSpPr>
            <a:spLocks noGrp="1" noChangeArrowheads="1"/>
          </p:cNvSpPr>
          <p:nvPr>
            <p:ph type="body" idx="1"/>
          </p:nvPr>
        </p:nvSpPr>
        <p:spPr>
          <a:solidFill>
            <a:srgbClr val="FFFFFF"/>
          </a:solidFill>
          <a:ln>
            <a:solidFill>
              <a:srgbClr val="000000"/>
            </a:solidFill>
          </a:ln>
        </p:spPr>
        <p:txBody>
          <a:bodyPr/>
          <a:lstStyle/>
          <a:p>
            <a:endParaRPr lang="en-GB" b="1">
              <a:ea typeface="ＭＳ Ｐゴシック" charset="0"/>
              <a:cs typeface="ＭＳ Ｐゴシック" charset="0"/>
            </a:endParaRPr>
          </a:p>
        </p:txBody>
      </p:sp>
    </p:spTree>
    <p:extLst>
      <p:ext uri="{BB962C8B-B14F-4D97-AF65-F5344CB8AC3E}">
        <p14:creationId xmlns:p14="http://schemas.microsoft.com/office/powerpoint/2010/main" val="805801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6F010AE9-D473-E24B-A842-C8211DD90244}" type="slidenum">
              <a:rPr lang="en-US" sz="1200" b="0"/>
              <a:pPr/>
              <a:t>26</a:t>
            </a:fld>
            <a:endParaRPr lang="en-US" sz="1200" b="0"/>
          </a:p>
        </p:txBody>
      </p:sp>
      <p:sp>
        <p:nvSpPr>
          <p:cNvPr id="40962" name="Rectangle 2"/>
          <p:cNvSpPr>
            <a:spLocks noGrp="1" noRot="1" noChangeAspect="1" noChangeArrowheads="1"/>
          </p:cNvSpPr>
          <p:nvPr>
            <p:ph type="sldImg"/>
          </p:nvPr>
        </p:nvSpPr>
        <p:spPr>
          <a:solidFill>
            <a:srgbClr val="FFFFFF"/>
          </a:solidFill>
          <a:ln/>
        </p:spPr>
      </p:sp>
      <p:sp>
        <p:nvSpPr>
          <p:cNvPr id="40963" name="Rectangle 3"/>
          <p:cNvSpPr>
            <a:spLocks noGrp="1" noChangeArrowheads="1"/>
          </p:cNvSpPr>
          <p:nvPr>
            <p:ph type="body" idx="1"/>
          </p:nvPr>
        </p:nvSpPr>
        <p:spPr>
          <a:solidFill>
            <a:srgbClr val="FFFFFF"/>
          </a:solidFill>
          <a:ln>
            <a:solidFill>
              <a:srgbClr val="000000"/>
            </a:solidFill>
          </a:ln>
        </p:spPr>
        <p:txBody>
          <a:bodyPr/>
          <a:lstStyle/>
          <a:p>
            <a:endParaRPr lang="en-GB" b="1">
              <a:ea typeface="ＭＳ Ｐゴシック" charset="0"/>
              <a:cs typeface="ＭＳ Ｐゴシック" charset="0"/>
            </a:endParaRPr>
          </a:p>
        </p:txBody>
      </p:sp>
    </p:spTree>
    <p:extLst>
      <p:ext uri="{BB962C8B-B14F-4D97-AF65-F5344CB8AC3E}">
        <p14:creationId xmlns:p14="http://schemas.microsoft.com/office/powerpoint/2010/main" val="805801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7478E911-1478-5240-B349-C5944C76241A}" type="slidenum">
              <a:rPr lang="en-US" sz="1200" b="0"/>
              <a:pPr/>
              <a:t>27</a:t>
            </a:fld>
            <a:endParaRPr lang="en-US" sz="1200" b="0"/>
          </a:p>
        </p:txBody>
      </p:sp>
      <p:sp>
        <p:nvSpPr>
          <p:cNvPr id="43010" name="Rectangle 1026"/>
          <p:cNvSpPr>
            <a:spLocks noGrp="1" noRot="1" noChangeAspect="1" noChangeArrowheads="1" noTextEdit="1"/>
          </p:cNvSpPr>
          <p:nvPr>
            <p:ph type="sldImg"/>
          </p:nvPr>
        </p:nvSpPr>
        <p:spPr>
          <a:ln/>
        </p:spPr>
      </p:sp>
      <p:sp>
        <p:nvSpPr>
          <p:cNvPr id="43011" name="Rectangle 1027"/>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b="1">
              <a:ea typeface="ＭＳ Ｐゴシック" charset="0"/>
              <a:cs typeface="ＭＳ Ｐゴシック" charset="0"/>
            </a:endParaRPr>
          </a:p>
        </p:txBody>
      </p:sp>
    </p:spTree>
    <p:extLst>
      <p:ext uri="{BB962C8B-B14F-4D97-AF65-F5344CB8AC3E}">
        <p14:creationId xmlns:p14="http://schemas.microsoft.com/office/powerpoint/2010/main" val="2450761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F835A31B-1422-8642-97C0-D733FE12995A}" type="slidenum">
              <a:rPr lang="en-US" sz="1200" b="0"/>
              <a:pPr/>
              <a:t>28</a:t>
            </a:fld>
            <a:endParaRPr lang="en-US" sz="1200" b="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5376653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D1B79434-8479-D347-93CA-4F38B87FED12}" type="slidenum">
              <a:rPr lang="en-US" sz="1200" b="0"/>
              <a:pPr/>
              <a:t>29</a:t>
            </a:fld>
            <a:endParaRPr lang="en-US" sz="1200" b="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3187508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313119A7-A3BB-1F4E-82B1-A180E1F15F03}" type="slidenum">
              <a:rPr lang="en-US" sz="1200" b="0"/>
              <a:pPr/>
              <a:t>30</a:t>
            </a:fld>
            <a:endParaRPr lang="en-US" sz="1200" b="0"/>
          </a:p>
        </p:txBody>
      </p:sp>
      <p:sp>
        <p:nvSpPr>
          <p:cNvPr id="49154" name="Rectangle 2"/>
          <p:cNvSpPr>
            <a:spLocks noGrp="1" noRot="1" noChangeAspect="1" noChangeArrowheads="1"/>
          </p:cNvSpPr>
          <p:nvPr>
            <p:ph type="sldImg"/>
          </p:nvPr>
        </p:nvSpPr>
        <p:spPr>
          <a:solidFill>
            <a:srgbClr val="FFFFFF"/>
          </a:solidFill>
          <a:ln/>
        </p:spPr>
      </p:sp>
      <p:sp>
        <p:nvSpPr>
          <p:cNvPr id="4915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2687833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7ED52916-1062-3646-B14F-F0B057226178}" type="slidenum">
              <a:rPr lang="en-US" sz="1200" b="0"/>
              <a:pPr/>
              <a:t>31</a:t>
            </a:fld>
            <a:endParaRPr lang="en-US" sz="1200" b="0"/>
          </a:p>
        </p:txBody>
      </p:sp>
      <p:sp>
        <p:nvSpPr>
          <p:cNvPr id="51202" name="Rectangle 2"/>
          <p:cNvSpPr>
            <a:spLocks noGrp="1" noRot="1" noChangeAspect="1" noChangeArrowheads="1"/>
          </p:cNvSpPr>
          <p:nvPr>
            <p:ph type="sldImg"/>
          </p:nvPr>
        </p:nvSpPr>
        <p:spPr>
          <a:solidFill>
            <a:srgbClr val="FFFFFF"/>
          </a:solidFill>
          <a:ln/>
        </p:spPr>
      </p:sp>
      <p:sp>
        <p:nvSpPr>
          <p:cNvPr id="5120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34359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735EE6E8-D066-3443-8175-61678B2C1ACE}" type="slidenum">
              <a:rPr lang="en-US" sz="1200" b="0"/>
              <a:pPr/>
              <a:t>32</a:t>
            </a:fld>
            <a:endParaRPr lang="en-US" sz="1200" b="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31293410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2CE13661-AAF8-074B-9789-0B8502AC53B8}" type="slidenum">
              <a:rPr lang="en-US" sz="1200" b="0"/>
              <a:pPr/>
              <a:t>33</a:t>
            </a:fld>
            <a:endParaRPr lang="en-US" sz="1200" b="0"/>
          </a:p>
        </p:txBody>
      </p:sp>
      <p:sp>
        <p:nvSpPr>
          <p:cNvPr id="55298" name="Rectangle 2"/>
          <p:cNvSpPr>
            <a:spLocks noGrp="1" noRot="1" noChangeAspect="1" noChangeArrowheads="1"/>
          </p:cNvSpPr>
          <p:nvPr>
            <p:ph type="sldImg"/>
          </p:nvPr>
        </p:nvSpPr>
        <p:spPr>
          <a:solidFill>
            <a:srgbClr val="FFFFFF"/>
          </a:solidFill>
          <a:ln/>
        </p:spPr>
      </p:sp>
      <p:sp>
        <p:nvSpPr>
          <p:cNvPr id="55299"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14723917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AF974CE5-9700-7441-BBB8-71508888AE8C}" type="slidenum">
              <a:rPr lang="en-US" sz="1200" b="0"/>
              <a:pPr/>
              <a:t>34</a:t>
            </a:fld>
            <a:endParaRPr lang="en-US" sz="1200" b="0"/>
          </a:p>
        </p:txBody>
      </p:sp>
      <p:sp>
        <p:nvSpPr>
          <p:cNvPr id="57346" name="Rectangle 2"/>
          <p:cNvSpPr>
            <a:spLocks noGrp="1" noRot="1" noChangeAspect="1" noChangeArrowheads="1"/>
          </p:cNvSpPr>
          <p:nvPr>
            <p:ph type="sldImg"/>
          </p:nvPr>
        </p:nvSpPr>
        <p:spPr>
          <a:solidFill>
            <a:srgbClr val="FFFFFF"/>
          </a:solidFill>
          <a:ln/>
        </p:spPr>
      </p:sp>
      <p:sp>
        <p:nvSpPr>
          <p:cNvPr id="5734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2591345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CB78D901-1826-EE4D-AAEA-FC61DC8A7E4E}" type="slidenum">
              <a:rPr lang="en-US" sz="1200" b="0"/>
              <a:pPr/>
              <a:t>35</a:t>
            </a:fld>
            <a:endParaRPr lang="en-US" sz="1200" b="0"/>
          </a:p>
        </p:txBody>
      </p:sp>
      <p:sp>
        <p:nvSpPr>
          <p:cNvPr id="59394" name="Rectangle 2"/>
          <p:cNvSpPr>
            <a:spLocks noGrp="1" noRot="1" noChangeAspect="1" noChangeArrowheads="1"/>
          </p:cNvSpPr>
          <p:nvPr>
            <p:ph type="sldImg"/>
          </p:nvPr>
        </p:nvSpPr>
        <p:spPr>
          <a:solidFill>
            <a:srgbClr val="FFFFFF"/>
          </a:solidFill>
          <a:ln/>
        </p:spPr>
      </p:sp>
      <p:sp>
        <p:nvSpPr>
          <p:cNvPr id="5939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3761730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F23BD094-FC5B-0347-BD1B-C174405D0290}" type="slidenum">
              <a:rPr lang="en-US" sz="1200" b="0"/>
              <a:pPr/>
              <a:t>38</a:t>
            </a:fld>
            <a:endParaRPr lang="en-US" sz="1200" b="0"/>
          </a:p>
        </p:txBody>
      </p:sp>
      <p:sp>
        <p:nvSpPr>
          <p:cNvPr id="62466" name="Rectangle 2"/>
          <p:cNvSpPr>
            <a:spLocks noGrp="1" noRot="1" noChangeAspect="1" noChangeArrowheads="1"/>
          </p:cNvSpPr>
          <p:nvPr>
            <p:ph type="sldImg"/>
          </p:nvPr>
        </p:nvSpPr>
        <p:spPr>
          <a:solidFill>
            <a:srgbClr val="FFFFFF"/>
          </a:solidFill>
          <a:ln/>
        </p:spPr>
      </p:sp>
      <p:sp>
        <p:nvSpPr>
          <p:cNvPr id="6246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17121432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F23BD094-FC5B-0347-BD1B-C174405D0290}" type="slidenum">
              <a:rPr lang="en-US" sz="1200" b="0"/>
              <a:pPr/>
              <a:t>39</a:t>
            </a:fld>
            <a:endParaRPr lang="en-US" sz="1200" b="0"/>
          </a:p>
        </p:txBody>
      </p:sp>
      <p:sp>
        <p:nvSpPr>
          <p:cNvPr id="62466" name="Rectangle 2"/>
          <p:cNvSpPr>
            <a:spLocks noGrp="1" noRot="1" noChangeAspect="1" noChangeArrowheads="1"/>
          </p:cNvSpPr>
          <p:nvPr>
            <p:ph type="sldImg"/>
          </p:nvPr>
        </p:nvSpPr>
        <p:spPr>
          <a:solidFill>
            <a:srgbClr val="FFFFFF"/>
          </a:solidFill>
          <a:ln/>
        </p:spPr>
      </p:sp>
      <p:sp>
        <p:nvSpPr>
          <p:cNvPr id="62467"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1712143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FE82603F-3FEC-8443-879F-D1EA0EC4D392}" type="slidenum">
              <a:rPr lang="en-US" sz="1200" b="0"/>
              <a:pPr/>
              <a:t>40</a:t>
            </a:fld>
            <a:endParaRPr lang="en-US" sz="1200" b="0"/>
          </a:p>
        </p:txBody>
      </p:sp>
      <p:sp>
        <p:nvSpPr>
          <p:cNvPr id="64514" name="Rectangle 2"/>
          <p:cNvSpPr>
            <a:spLocks noGrp="1" noRot="1" noChangeAspect="1" noChangeArrowheads="1"/>
          </p:cNvSpPr>
          <p:nvPr>
            <p:ph type="sldImg"/>
          </p:nvPr>
        </p:nvSpPr>
        <p:spPr>
          <a:solidFill>
            <a:srgbClr val="FFFFFF"/>
          </a:solidFill>
          <a:ln/>
        </p:spPr>
      </p:sp>
      <p:sp>
        <p:nvSpPr>
          <p:cNvPr id="64515"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27009801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fld id="{0F1AF0D6-0381-A448-99A7-3D126CD404E3}" type="slidenum">
              <a:rPr lang="en-US" sz="1200" b="0"/>
              <a:pPr/>
              <a:t>42</a:t>
            </a:fld>
            <a:endParaRPr lang="en-US" sz="1200" b="0"/>
          </a:p>
        </p:txBody>
      </p:sp>
      <p:sp>
        <p:nvSpPr>
          <p:cNvPr id="66562" name="Rectangle 2"/>
          <p:cNvSpPr>
            <a:spLocks noGrp="1" noRot="1" noChangeAspect="1" noChangeArrowheads="1"/>
          </p:cNvSpPr>
          <p:nvPr>
            <p:ph type="sldImg"/>
          </p:nvPr>
        </p:nvSpPr>
        <p:spPr>
          <a:solidFill>
            <a:srgbClr val="FFFFFF"/>
          </a:solidFill>
          <a:ln/>
        </p:spPr>
      </p:sp>
      <p:sp>
        <p:nvSpPr>
          <p:cNvPr id="66563" name="Rectangle 3"/>
          <p:cNvSpPr>
            <a:spLocks noGrp="1" noChangeArrowheads="1"/>
          </p:cNvSpPr>
          <p:nvPr>
            <p:ph type="body" idx="1"/>
          </p:nvPr>
        </p:nvSpPr>
        <p:spPr>
          <a:solidFill>
            <a:srgbClr val="FFFFFF"/>
          </a:solidFill>
          <a:ln>
            <a:solidFill>
              <a:srgbClr val="000000"/>
            </a:solidFill>
          </a:ln>
          <a:extLst>
            <a:ext uri="{FAA26D3D-D897-4be2-8F04-BA451C77F1D7}">
              <ma14:placeholderFlag xmlns:ma14="http://schemas.microsoft.com/office/mac/drawingml/2011/main" xmlns="" val="1"/>
            </a:ext>
          </a:extLst>
        </p:spPr>
        <p:txBody>
          <a:bodyPr/>
          <a:lstStyle/>
          <a:p>
            <a:endParaRPr lang="en-GB">
              <a:ea typeface="ＭＳ Ｐゴシック" charset="0"/>
              <a:cs typeface="ＭＳ Ｐゴシック" charset="0"/>
            </a:endParaRPr>
          </a:p>
        </p:txBody>
      </p:sp>
    </p:spTree>
    <p:extLst>
      <p:ext uri="{BB962C8B-B14F-4D97-AF65-F5344CB8AC3E}">
        <p14:creationId xmlns:p14="http://schemas.microsoft.com/office/powerpoint/2010/main" val="41905077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smtClean="0"/>
              <a:t>Click to edit Master title style</a:t>
            </a:r>
            <a:endParaRPr lang="en-US" dirty="0"/>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18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smtClean="0"/>
              <a:t>Add edition here</a:t>
            </a:r>
            <a:endParaRPr lang="en-US" dirty="0"/>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smtClean="0"/>
              <a:t>Chapter ##</a:t>
            </a:r>
            <a:endParaRPr lang="en-US" dirty="0"/>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smtClean="0"/>
              <a:t>Chapter title</a:t>
            </a:r>
            <a:endParaRPr lang="en-US" dirty="0"/>
          </a:p>
        </p:txBody>
      </p:sp>
      <p:pic>
        <p:nvPicPr>
          <p:cNvPr id="17" name="Picture 16"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13" name="TextBox 12"/>
          <p:cNvSpPr txBox="1"/>
          <p:nvPr userDrawn="1"/>
        </p:nvSpPr>
        <p:spPr>
          <a:xfrm>
            <a:off x="1981200" y="6457890"/>
            <a:ext cx="7162800" cy="246221"/>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000" b="0" dirty="0" smtClean="0">
                <a:ea typeface="Verdana" panose="020B0604030504040204" pitchFamily="34" charset="0"/>
                <a:cs typeface="Verdana" panose="020B0604030504040204" pitchFamily="34" charset="0"/>
              </a:rPr>
              <a:t>Copyright © 2018,</a:t>
            </a:r>
            <a:r>
              <a:rPr lang="en-US" altLang="en-US" sz="1000" b="0" baseline="0" dirty="0" smtClean="0">
                <a:ea typeface="Verdana" panose="020B0604030504040204" pitchFamily="34" charset="0"/>
                <a:cs typeface="Verdana" panose="020B0604030504040204" pitchFamily="34" charset="0"/>
              </a:rPr>
              <a:t> 2013, 2008 </a:t>
            </a:r>
            <a:r>
              <a:rPr lang="en-US" altLang="en-US" sz="1000" b="0" dirty="0" smtClean="0">
                <a:ea typeface="Verdana" panose="020B0604030504040204" pitchFamily="34" charset="0"/>
                <a:cs typeface="Verdana" panose="020B0604030504040204" pitchFamily="34" charset="0"/>
              </a:rPr>
              <a:t>Pearson Education, Inc.</a:t>
            </a:r>
            <a:r>
              <a:rPr lang="en-US" altLang="en-US" sz="1000" b="0" baseline="0" dirty="0" smtClean="0">
                <a:ea typeface="Verdana" panose="020B0604030504040204" pitchFamily="34" charset="0"/>
                <a:cs typeface="Verdana" panose="020B0604030504040204" pitchFamily="34" charset="0"/>
              </a:rPr>
              <a:t> </a:t>
            </a:r>
            <a:r>
              <a:rPr lang="en-US" altLang="en-US" sz="1000" b="0" dirty="0" smtClean="0">
                <a:ea typeface="Verdana" panose="020B0604030504040204" pitchFamily="34" charset="0"/>
                <a:cs typeface="Verdana" panose="020B0604030504040204" pitchFamily="34" charset="0"/>
              </a:rPr>
              <a:t>All Rights Reserved</a:t>
            </a:r>
          </a:p>
        </p:txBody>
      </p:sp>
      <p:pic>
        <p:nvPicPr>
          <p:cNvPr id="15" name="Picture 14" descr="Moini_Cover_HiRES2.jp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7200" y="1600200"/>
            <a:ext cx="3657600" cy="4572000"/>
          </a:xfrm>
          <a:prstGeom prst="rect">
            <a:avLst/>
          </a:prstGeom>
          <a:ln>
            <a:solidFill>
              <a:schemeClr val="tx1"/>
            </a:solidFill>
          </a:ln>
          <a:effectLst>
            <a:outerShdw blurRad="50800" dist="50800" dir="2700000" algn="tl" rotWithShape="0">
              <a:srgbClr val="000000">
                <a:alpha val="65000"/>
              </a:srgbClr>
            </a:outerShdw>
          </a:effectLst>
        </p:spPr>
      </p:pic>
    </p:spTree>
    <p:extLst>
      <p:ext uri="{BB962C8B-B14F-4D97-AF65-F5344CB8AC3E}">
        <p14:creationId xmlns:p14="http://schemas.microsoft.com/office/powerpoint/2010/main" val="298106283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121090934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457200" indent="-457200">
              <a:buClr>
                <a:srgbClr val="007FA3"/>
              </a:buClr>
              <a:buSzPct val="100000"/>
              <a:buFont typeface="+mj-lt"/>
              <a:buAutoNum type="arabicPeriod"/>
              <a:defRPr/>
            </a:lvl1pPr>
            <a:lvl2pPr marL="800100" indent="-342900">
              <a:buClr>
                <a:srgbClr val="007FA3"/>
              </a:buClr>
              <a:buFont typeface="+mj-lt"/>
              <a:buAutoNum type="arabicPeriod"/>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16858234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3061228"/>
          </a:xfrm>
        </p:spPr>
        <p:txBody>
          <a:bodyPr/>
          <a:lstStyle>
            <a:lvl1pPr algn="ctr">
              <a:defRPr sz="36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3429000"/>
            <a:ext cx="8229600" cy="2697163"/>
          </a:xfrm>
        </p:spPr>
        <p:txBody>
          <a:bodyPr/>
          <a:lstStyle>
            <a:lvl1pPr marL="0" indent="0" algn="ctr">
              <a:buClr>
                <a:srgbClr val="007FA3"/>
              </a:buClr>
              <a:buSzPct val="100000"/>
              <a:buNone/>
              <a:defRPr sz="2800"/>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smtClean="0"/>
              <a:t>Click to edit Master text styles</a:t>
            </a:r>
          </a:p>
        </p:txBody>
      </p:sp>
      <p:sp>
        <p:nvSpPr>
          <p:cNvPr id="6" name="Footer Placeholder 4"/>
          <p:cNvSpPr>
            <a:spLocks noGrp="1"/>
          </p:cNvSpPr>
          <p:nvPr>
            <p:ph type="ftr" sz="quarter" idx="11"/>
          </p:nvPr>
        </p:nvSpPr>
        <p:spPr>
          <a:xfrm>
            <a:off x="93969" y="6172200"/>
            <a:ext cx="8595360" cy="235463"/>
          </a:xfrm>
          <a:prstGeom prst="rect">
            <a:avLst/>
          </a:prstGeom>
        </p:spPr>
        <p:txBody>
          <a:bodyPr/>
          <a:lstStyle/>
          <a:p>
            <a:endParaRPr lang="en-US" dirty="0"/>
          </a:p>
        </p:txBody>
      </p:sp>
    </p:spTree>
    <p:extLst>
      <p:ext uri="{BB962C8B-B14F-4D97-AF65-F5344CB8AC3E}">
        <p14:creationId xmlns:p14="http://schemas.microsoft.com/office/powerpoint/2010/main" val="329937114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19456"/>
            <a:ext cx="8229600" cy="1066800"/>
          </a:xfrm>
        </p:spPr>
        <p:txBody>
          <a:bodyPr anchor="t"/>
          <a:lstStyle>
            <a:lvl1pPr>
              <a:defRPr sz="3400">
                <a:solidFill>
                  <a:srgbClr val="007FA3"/>
                </a:solidFill>
              </a:defRPr>
            </a:lvl1pPr>
          </a:lstStyle>
          <a:p>
            <a:r>
              <a:rPr lang="en-US" dirty="0" smtClean="0"/>
              <a:t>Click to add figure number and title</a:t>
            </a:r>
            <a:endParaRPr lang="en-US" dirty="0"/>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16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smtClean="0"/>
              <a:t>Click to add caption</a:t>
            </a:r>
            <a:endParaRPr lang="en-US" dirty="0"/>
          </a:p>
        </p:txBody>
      </p:sp>
      <p:sp>
        <p:nvSpPr>
          <p:cNvPr id="12" name="TextBox 11"/>
          <p:cNvSpPr txBox="1"/>
          <p:nvPr userDrawn="1"/>
        </p:nvSpPr>
        <p:spPr>
          <a:xfrm>
            <a:off x="1981200" y="6457890"/>
            <a:ext cx="7162800" cy="200055"/>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700" b="0" dirty="0" smtClean="0">
                <a:ea typeface="Verdana" panose="020B0604030504040204" pitchFamily="34" charset="0"/>
                <a:cs typeface="Verdana" panose="020B0604030504040204" pitchFamily="34" charset="0"/>
              </a:rPr>
              <a:t>Copyright © 2017,</a:t>
            </a:r>
            <a:r>
              <a:rPr lang="en-US" altLang="en-US" sz="700" b="0" baseline="0" dirty="0" smtClean="0">
                <a:ea typeface="Verdana" panose="020B0604030504040204" pitchFamily="34" charset="0"/>
                <a:cs typeface="Verdana" panose="020B0604030504040204" pitchFamily="34" charset="0"/>
              </a:rPr>
              <a:t> </a:t>
            </a:r>
            <a:r>
              <a:rPr lang="en-US" altLang="en-US" sz="700" b="0" dirty="0" smtClean="0">
                <a:ea typeface="Verdana" panose="020B0604030504040204" pitchFamily="34" charset="0"/>
                <a:cs typeface="Verdana" panose="020B0604030504040204" pitchFamily="34" charset="0"/>
              </a:rPr>
              <a:t>Pearson Education, Inc.</a:t>
            </a:r>
            <a:r>
              <a:rPr lang="en-US" altLang="en-US" sz="700" b="0" baseline="0" dirty="0" smtClean="0">
                <a:ea typeface="Verdana" panose="020B0604030504040204" pitchFamily="34" charset="0"/>
                <a:cs typeface="Verdana" panose="020B0604030504040204" pitchFamily="34" charset="0"/>
              </a:rPr>
              <a:t> </a:t>
            </a:r>
            <a:r>
              <a:rPr lang="en-US" altLang="en-US" sz="700" b="0" dirty="0" smtClean="0">
                <a:ea typeface="Verdana" panose="020B0604030504040204" pitchFamily="34" charset="0"/>
                <a:cs typeface="Verdana" panose="020B0604030504040204" pitchFamily="34" charset="0"/>
              </a:rPr>
              <a:t>All Rights Reserved</a:t>
            </a:r>
          </a:p>
        </p:txBody>
      </p:sp>
      <p:pic>
        <p:nvPicPr>
          <p:cNvPr id="6" name="Picture 5"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Tree>
    <p:extLst>
      <p:ext uri="{BB962C8B-B14F-4D97-AF65-F5344CB8AC3E}">
        <p14:creationId xmlns:p14="http://schemas.microsoft.com/office/powerpoint/2010/main" val="220379609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5715000"/>
            <a:ext cx="8229600" cy="685800"/>
          </a:xfrm>
        </p:spPr>
        <p:txBody>
          <a:bodyPr anchor="b" anchorCtr="0"/>
          <a:lstStyle>
            <a:lvl1pPr>
              <a:defRPr sz="1400" b="0">
                <a:solidFill>
                  <a:schemeClr val="tx2"/>
                </a:solidFill>
                <a:latin typeface="Verdana"/>
                <a:cs typeface="Verdana"/>
              </a:defRPr>
            </a:lvl1pPr>
          </a:lstStyle>
          <a:p>
            <a:r>
              <a:rPr lang="en-US" dirty="0" smtClean="0"/>
              <a:t>Click to add figure number and title</a:t>
            </a:r>
            <a:endParaRPr lang="en-US" dirty="0"/>
          </a:p>
        </p:txBody>
      </p:sp>
      <p:pic>
        <p:nvPicPr>
          <p:cNvPr id="6" name="Picture 5"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7" name="TextBox 6"/>
          <p:cNvSpPr txBox="1"/>
          <p:nvPr userDrawn="1"/>
        </p:nvSpPr>
        <p:spPr>
          <a:xfrm>
            <a:off x="1981200" y="6457890"/>
            <a:ext cx="7162800" cy="246221"/>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000" b="0" dirty="0" smtClean="0">
                <a:ea typeface="Verdana" panose="020B0604030504040204" pitchFamily="34" charset="0"/>
                <a:cs typeface="Verdana" panose="020B0604030504040204" pitchFamily="34" charset="0"/>
              </a:rPr>
              <a:t>Copyright © 2018,</a:t>
            </a:r>
            <a:r>
              <a:rPr lang="en-US" altLang="en-US" sz="1000" b="0" baseline="0" dirty="0" smtClean="0">
                <a:ea typeface="Verdana" panose="020B0604030504040204" pitchFamily="34" charset="0"/>
                <a:cs typeface="Verdana" panose="020B0604030504040204" pitchFamily="34" charset="0"/>
              </a:rPr>
              <a:t> 2013, 2008 </a:t>
            </a:r>
            <a:r>
              <a:rPr lang="en-US" altLang="en-US" sz="1000" b="0" dirty="0" smtClean="0">
                <a:ea typeface="Verdana" panose="020B0604030504040204" pitchFamily="34" charset="0"/>
                <a:cs typeface="Verdana" panose="020B0604030504040204" pitchFamily="34" charset="0"/>
              </a:rPr>
              <a:t>Pearson Education, Inc.</a:t>
            </a:r>
            <a:r>
              <a:rPr lang="en-US" altLang="en-US" sz="1000" b="0" baseline="0" dirty="0" smtClean="0">
                <a:ea typeface="Verdana" panose="020B0604030504040204" pitchFamily="34" charset="0"/>
                <a:cs typeface="Verdana" panose="020B0604030504040204" pitchFamily="34" charset="0"/>
              </a:rPr>
              <a:t> </a:t>
            </a:r>
            <a:r>
              <a:rPr lang="en-US" altLang="en-US" sz="1000" b="0" dirty="0" smtClean="0">
                <a:ea typeface="Verdana" panose="020B0604030504040204" pitchFamily="34" charset="0"/>
                <a:cs typeface="Verdana" panose="020B0604030504040204" pitchFamily="34" charset="0"/>
              </a:rPr>
              <a:t>All Rights Reserved</a:t>
            </a:r>
          </a:p>
        </p:txBody>
      </p:sp>
    </p:spTree>
    <p:extLst>
      <p:ext uri="{BB962C8B-B14F-4D97-AF65-F5344CB8AC3E}">
        <p14:creationId xmlns:p14="http://schemas.microsoft.com/office/powerpoint/2010/main" val="21661022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US" dirty="0" smtClean="0"/>
              <a:t>Sixth</a:t>
            </a:r>
          </a:p>
          <a:p>
            <a:pPr lvl="6"/>
            <a:r>
              <a:rPr lang="en-US" dirty="0" smtClean="0"/>
              <a:t>Seventh</a:t>
            </a:r>
          </a:p>
          <a:p>
            <a:pPr lvl="7"/>
            <a:r>
              <a:rPr lang="en-US" dirty="0" smtClean="0"/>
              <a:t>Eighth</a:t>
            </a:r>
          </a:p>
          <a:p>
            <a:pPr lvl="8"/>
            <a:r>
              <a:rPr lang="en-US" dirty="0" smtClean="0"/>
              <a:t>Ninth</a:t>
            </a:r>
            <a:endParaRPr lang="en-US" dirty="0"/>
          </a:p>
        </p:txBody>
      </p:sp>
      <p:pic>
        <p:nvPicPr>
          <p:cNvPr id="9" name="Picture 8" descr="Pearson Logo"/>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301200" y="6477000"/>
            <a:ext cx="918000" cy="279915"/>
          </a:xfrm>
          <a:prstGeom prst="rect">
            <a:avLst/>
          </a:prstGeom>
        </p:spPr>
      </p:pic>
      <p:sp>
        <p:nvSpPr>
          <p:cNvPr id="8" name="TextBox 7"/>
          <p:cNvSpPr txBox="1"/>
          <p:nvPr userDrawn="1"/>
        </p:nvSpPr>
        <p:spPr>
          <a:xfrm>
            <a:off x="1981200" y="6457890"/>
            <a:ext cx="7162800" cy="246221"/>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000" b="0" dirty="0" smtClean="0">
                <a:ea typeface="Verdana" panose="020B0604030504040204" pitchFamily="34" charset="0"/>
                <a:cs typeface="Verdana" panose="020B0604030504040204" pitchFamily="34" charset="0"/>
              </a:rPr>
              <a:t>Copyright © 2018,</a:t>
            </a:r>
            <a:r>
              <a:rPr lang="en-US" altLang="en-US" sz="1000" b="0" baseline="0" dirty="0" smtClean="0">
                <a:ea typeface="Verdana" panose="020B0604030504040204" pitchFamily="34" charset="0"/>
                <a:cs typeface="Verdana" panose="020B0604030504040204" pitchFamily="34" charset="0"/>
              </a:rPr>
              <a:t> 2013, 2008 </a:t>
            </a:r>
            <a:r>
              <a:rPr lang="en-US" altLang="en-US" sz="1000" b="0" dirty="0" smtClean="0">
                <a:ea typeface="Verdana" panose="020B0604030504040204" pitchFamily="34" charset="0"/>
                <a:cs typeface="Verdana" panose="020B0604030504040204" pitchFamily="34" charset="0"/>
              </a:rPr>
              <a:t>Pearson Education, Inc.</a:t>
            </a:r>
            <a:r>
              <a:rPr lang="en-US" altLang="en-US" sz="1000" b="0" baseline="0" dirty="0" smtClean="0">
                <a:ea typeface="Verdana" panose="020B0604030504040204" pitchFamily="34" charset="0"/>
                <a:cs typeface="Verdana" panose="020B0604030504040204" pitchFamily="34" charset="0"/>
              </a:rPr>
              <a:t> </a:t>
            </a:r>
            <a:r>
              <a:rPr lang="en-US" altLang="en-US" sz="1000" b="0" dirty="0" smtClean="0">
                <a:ea typeface="Verdana" panose="020B0604030504040204" pitchFamily="34" charset="0"/>
                <a:cs typeface="Verdana" panose="020B0604030504040204" pitchFamily="34" charset="0"/>
              </a:rPr>
              <a:t>All Rights Reserved</a:t>
            </a: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57" r:id="rId1"/>
    <p:sldLayoutId id="2147483650" r:id="rId2"/>
    <p:sldLayoutId id="2147483660" r:id="rId3"/>
    <p:sldLayoutId id="2147483659" r:id="rId4"/>
    <p:sldLayoutId id="2147483658" r:id="rId5"/>
    <p:sldLayoutId id="2147483661" r:id="rId6"/>
  </p:sldLayoutIdLst>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i="1" dirty="0" smtClean="0">
                <a:latin typeface="Arial"/>
                <a:cs typeface="Arial"/>
              </a:rPr>
              <a:t>Focus on Pharmacology:</a:t>
            </a:r>
            <a:br>
              <a:rPr lang="en-US" sz="3200" i="1" dirty="0" smtClean="0">
                <a:latin typeface="Arial"/>
                <a:cs typeface="Arial"/>
              </a:rPr>
            </a:br>
            <a:r>
              <a:rPr lang="en-US" sz="3200" i="1" dirty="0" smtClean="0">
                <a:latin typeface="Arial"/>
                <a:cs typeface="Arial"/>
              </a:rPr>
              <a:t>Essentials for Health Professionals</a:t>
            </a:r>
            <a:r>
              <a:rPr lang="en-US" i="1" dirty="0" smtClean="0">
                <a:latin typeface="Arial"/>
                <a:cs typeface="Arial"/>
              </a:rPr>
              <a:t/>
            </a:r>
            <a:br>
              <a:rPr lang="en-US" i="1" dirty="0" smtClean="0">
                <a:latin typeface="Arial"/>
                <a:cs typeface="Arial"/>
              </a:rPr>
            </a:br>
            <a:r>
              <a:rPr lang="en-US" sz="2400" b="0" dirty="0" smtClean="0">
                <a:latin typeface="Arial"/>
                <a:cs typeface="Arial"/>
              </a:rPr>
              <a:t>Third Edition</a:t>
            </a:r>
            <a:endParaRPr lang="en-US" sz="2400" b="0" dirty="0">
              <a:latin typeface="Arial"/>
              <a:cs typeface="Arial"/>
            </a:endParaRPr>
          </a:p>
        </p:txBody>
      </p:sp>
      <p:sp>
        <p:nvSpPr>
          <p:cNvPr id="4" name="Text Placeholder 3"/>
          <p:cNvSpPr>
            <a:spLocks noGrp="1"/>
          </p:cNvSpPr>
          <p:nvPr>
            <p:ph type="body" sz="quarter" idx="14"/>
          </p:nvPr>
        </p:nvSpPr>
        <p:spPr/>
        <p:txBody>
          <a:bodyPr/>
          <a:lstStyle/>
          <a:p>
            <a:r>
              <a:rPr lang="en-US" sz="2800" dirty="0"/>
              <a:t>Chapter </a:t>
            </a:r>
            <a:r>
              <a:rPr lang="en-US" sz="2800" dirty="0" smtClean="0"/>
              <a:t>20</a:t>
            </a:r>
            <a:endParaRPr lang="en-US" sz="2800" dirty="0"/>
          </a:p>
          <a:p>
            <a:endParaRPr lang="en-US" sz="2800" dirty="0"/>
          </a:p>
        </p:txBody>
      </p:sp>
      <p:sp>
        <p:nvSpPr>
          <p:cNvPr id="5" name="Text Placeholder 4"/>
          <p:cNvSpPr>
            <a:spLocks noGrp="1"/>
          </p:cNvSpPr>
          <p:nvPr>
            <p:ph type="body" sz="quarter" idx="15"/>
          </p:nvPr>
        </p:nvSpPr>
        <p:spPr/>
        <p:txBody>
          <a:bodyPr/>
          <a:lstStyle/>
          <a:p>
            <a:r>
              <a:rPr lang="da-DK" sz="2400" dirty="0"/>
              <a:t>Vaccines and </a:t>
            </a:r>
            <a:r>
              <a:rPr lang="da-DK" sz="2400" dirty="0" err="1"/>
              <a:t>Immunoglobulins</a:t>
            </a:r>
            <a:endParaRPr lang="en-US" sz="2400" dirty="0"/>
          </a:p>
        </p:txBody>
      </p:sp>
    </p:spTree>
    <p:extLst>
      <p:ext uri="{BB962C8B-B14F-4D97-AF65-F5344CB8AC3E}">
        <p14:creationId xmlns:p14="http://schemas.microsoft.com/office/powerpoint/2010/main" val="57873468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p:txBody>
          <a:bodyPr/>
          <a:lstStyle/>
          <a:p>
            <a:r>
              <a:rPr lang="en-US"/>
              <a:t>Introduction</a:t>
            </a:r>
          </a:p>
        </p:txBody>
      </p:sp>
      <p:sp>
        <p:nvSpPr>
          <p:cNvPr id="6146" name="Rectangle 3"/>
          <p:cNvSpPr>
            <a:spLocks noGrp="1" noChangeArrowheads="1"/>
          </p:cNvSpPr>
          <p:nvPr>
            <p:ph type="body" idx="1"/>
          </p:nvPr>
        </p:nvSpPr>
        <p:spPr/>
        <p:txBody>
          <a:bodyPr/>
          <a:lstStyle/>
          <a:p>
            <a:r>
              <a:rPr lang="en-US"/>
              <a:t>Immunizing agents and allergenic extracts are two of the main groups of drugs that are classified as biologics by the FDA.</a:t>
            </a:r>
          </a:p>
          <a:p>
            <a:r>
              <a:rPr lang="en-US"/>
              <a:t>Biologics possibly have prevented more morbidity and mortality than all other drugs combined.</a:t>
            </a:r>
          </a:p>
        </p:txBody>
      </p:sp>
    </p:spTree>
    <p:extLst>
      <p:ext uri="{BB962C8B-B14F-4D97-AF65-F5344CB8AC3E}">
        <p14:creationId xmlns:p14="http://schemas.microsoft.com/office/powerpoint/2010/main" val="239218422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p:cNvSpPr>
            <a:spLocks noGrp="1" noChangeArrowheads="1"/>
          </p:cNvSpPr>
          <p:nvPr>
            <p:ph type="title"/>
          </p:nvPr>
        </p:nvSpPr>
        <p:spPr/>
        <p:txBody>
          <a:bodyPr/>
          <a:lstStyle/>
          <a:p>
            <a:r>
              <a:rPr lang="en-US"/>
              <a:t>The Immune System</a:t>
            </a:r>
          </a:p>
        </p:txBody>
      </p:sp>
      <p:sp>
        <p:nvSpPr>
          <p:cNvPr id="6146" name="Rectangle 3"/>
          <p:cNvSpPr>
            <a:spLocks noGrp="1" noChangeArrowheads="1"/>
          </p:cNvSpPr>
          <p:nvPr>
            <p:ph type="body" idx="1"/>
          </p:nvPr>
        </p:nvSpPr>
        <p:spPr/>
        <p:txBody>
          <a:bodyPr/>
          <a:lstStyle/>
          <a:p>
            <a:r>
              <a:rPr lang="en-US"/>
              <a:t>Part of the lymphatic system </a:t>
            </a:r>
          </a:p>
          <a:p>
            <a:r>
              <a:rPr lang="en-US"/>
              <a:t>Removes foreign substances from blood and lymph</a:t>
            </a:r>
          </a:p>
          <a:p>
            <a:r>
              <a:rPr lang="en-US"/>
              <a:t>Combats infectious diseases</a:t>
            </a:r>
          </a:p>
          <a:p>
            <a:r>
              <a:rPr lang="en-US"/>
              <a:t>Maintains tissue fluid balance</a:t>
            </a:r>
          </a:p>
          <a:p>
            <a:r>
              <a:rPr lang="en-US"/>
              <a:t>Absorbs fats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39218422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Title 1"/>
          <p:cNvSpPr>
            <a:spLocks noGrp="1"/>
          </p:cNvSpPr>
          <p:nvPr>
            <p:ph type="title"/>
          </p:nvPr>
        </p:nvSpPr>
        <p:spPr/>
        <p:txBody>
          <a:bodyPr/>
          <a:lstStyle/>
          <a:p>
            <a:r>
              <a:rPr lang="en-US"/>
              <a:t>The Immune System</a:t>
            </a:r>
          </a:p>
        </p:txBody>
      </p:sp>
      <p:sp>
        <p:nvSpPr>
          <p:cNvPr id="8194" name="Content Placeholder 2"/>
          <p:cNvSpPr>
            <a:spLocks noGrp="1"/>
          </p:cNvSpPr>
          <p:nvPr>
            <p:ph idx="1"/>
          </p:nvPr>
        </p:nvSpPr>
        <p:spPr/>
        <p:txBody>
          <a:bodyPr/>
          <a:lstStyle/>
          <a:p>
            <a:r>
              <a:rPr lang="en-US"/>
              <a:t>Invading microorganisms and foreign substances cause production of more lymphocytes (white blood cells)</a:t>
            </a:r>
          </a:p>
          <a:p>
            <a:r>
              <a:rPr lang="en-US"/>
              <a:t>Lymphocytes</a:t>
            </a:r>
          </a:p>
          <a:p>
            <a:pPr lvl="1"/>
            <a:r>
              <a:rPr lang="en-US"/>
              <a:t>Create special proteins called antibodies.</a:t>
            </a:r>
          </a:p>
          <a:p>
            <a:pPr lvl="1"/>
            <a:r>
              <a:rPr lang="en-US"/>
              <a:t>Are the dominant cells</a:t>
            </a:r>
          </a:p>
          <a:p>
            <a:pPr lvl="1"/>
            <a:r>
              <a:rPr lang="en-US"/>
              <a:t>Respond to:</a:t>
            </a:r>
          </a:p>
          <a:p>
            <a:pPr lvl="2"/>
            <a:r>
              <a:rPr lang="en-US"/>
              <a:t>Invading pathogens</a:t>
            </a:r>
          </a:p>
          <a:p>
            <a:pPr lvl="2"/>
            <a:r>
              <a:rPr lang="en-US"/>
              <a:t>Abnormal body cells (such as cancer)</a:t>
            </a:r>
          </a:p>
          <a:p>
            <a:pPr lvl="2"/>
            <a:r>
              <a:rPr lang="en-US"/>
              <a:t>Foreign proteins (such as toxins)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82241900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1"/>
          <p:cNvSpPr>
            <a:spLocks noGrp="1"/>
          </p:cNvSpPr>
          <p:nvPr>
            <p:ph type="title"/>
          </p:nvPr>
        </p:nvSpPr>
        <p:spPr/>
        <p:txBody>
          <a:bodyPr/>
          <a:lstStyle/>
          <a:p>
            <a:r>
              <a:rPr lang="en-US"/>
              <a:t>The Immune System</a:t>
            </a:r>
          </a:p>
        </p:txBody>
      </p:sp>
      <p:sp>
        <p:nvSpPr>
          <p:cNvPr id="9218" name="Content Placeholder 2"/>
          <p:cNvSpPr>
            <a:spLocks noGrp="1"/>
          </p:cNvSpPr>
          <p:nvPr>
            <p:ph idx="1"/>
          </p:nvPr>
        </p:nvSpPr>
        <p:spPr/>
        <p:txBody>
          <a:bodyPr/>
          <a:lstStyle/>
          <a:p>
            <a:r>
              <a:rPr lang="en-US"/>
              <a:t>Specific defenses (immune responses) </a:t>
            </a:r>
          </a:p>
          <a:p>
            <a:pPr lvl="1"/>
            <a:r>
              <a:rPr lang="en-US"/>
              <a:t>Compromise immunity</a:t>
            </a:r>
          </a:p>
          <a:p>
            <a:r>
              <a:rPr lang="en-US"/>
              <a:t>Immunity </a:t>
            </a:r>
          </a:p>
          <a:p>
            <a:pPr lvl="1"/>
            <a:r>
              <a:rPr lang="en-US"/>
              <a:t>Ability to resist infection and disease through activation of specific defenses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4606492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p:txBody>
          <a:bodyPr/>
          <a:lstStyle/>
          <a:p>
            <a:r>
              <a:rPr lang="en-US"/>
              <a:t>The Immune System</a:t>
            </a:r>
          </a:p>
        </p:txBody>
      </p:sp>
      <p:sp>
        <p:nvSpPr>
          <p:cNvPr id="10242" name="Content Placeholder 2"/>
          <p:cNvSpPr>
            <a:spLocks noGrp="1"/>
          </p:cNvSpPr>
          <p:nvPr>
            <p:ph idx="1"/>
          </p:nvPr>
        </p:nvSpPr>
        <p:spPr/>
        <p:txBody>
          <a:bodyPr/>
          <a:lstStyle/>
          <a:p>
            <a:r>
              <a:rPr lang="en-US"/>
              <a:t>Network of lymphatic vessels from peripheral tissues to venous system</a:t>
            </a:r>
          </a:p>
          <a:p>
            <a:r>
              <a:rPr lang="en-US"/>
              <a:t>Lymph</a:t>
            </a:r>
          </a:p>
          <a:p>
            <a:pPr lvl="1"/>
            <a:r>
              <a:rPr lang="en-US"/>
              <a:t>Fluid flowing through lymphatic vessels</a:t>
            </a:r>
          </a:p>
          <a:p>
            <a:r>
              <a:rPr lang="en-US"/>
              <a:t>Lymphoid organs</a:t>
            </a:r>
          </a:p>
          <a:p>
            <a:pPr lvl="1"/>
            <a:r>
              <a:rPr lang="en-US"/>
              <a:t>Lymph nodes, spleen, thymus, and more </a:t>
            </a:r>
          </a:p>
          <a:p>
            <a:pPr lvl="1"/>
            <a:r>
              <a:rPr lang="en-US"/>
              <a:t>Connected to vessels</a:t>
            </a:r>
          </a:p>
          <a:p>
            <a:pPr lvl="1"/>
            <a:r>
              <a:rPr lang="en-US"/>
              <a:t>Have large numbers of lymphocytes</a:t>
            </a:r>
          </a:p>
        </p:txBody>
      </p:sp>
    </p:spTree>
    <p:extLst>
      <p:ext uri="{BB962C8B-B14F-4D97-AF65-F5344CB8AC3E}">
        <p14:creationId xmlns:p14="http://schemas.microsoft.com/office/powerpoint/2010/main" val="186531158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title"/>
          </p:nvPr>
        </p:nvSpPr>
        <p:spPr/>
        <p:txBody>
          <a:bodyPr/>
          <a:lstStyle/>
          <a:p>
            <a:r>
              <a:rPr lang="en-US" b="1" smtClean="0"/>
              <a:t>Figure 20-1</a:t>
            </a:r>
            <a:r>
              <a:rPr lang="en-US" smtClean="0"/>
              <a:t>   The lymphatic system includes the tonsils, lymph nodes, spleen, and lymphatic vessels. Within the lymph nodes are the macrophages and lymphocytes.</a:t>
            </a:r>
            <a:endParaRPr lang="en-US"/>
          </a:p>
        </p:txBody>
      </p:sp>
      <p:pic>
        <p:nvPicPr>
          <p:cNvPr id="3" name="Picture 2" descr="Drawing of the lymphatic system. The lymphatic system is as follows: The tonsils are shown in the throat. The thymus is at the breastbone. The spleen is under the rib cage to the left side of the body. Lymphatic vessels are located throughout the body in the head, neck, torso, arms, and legs. Lymph nodes are ovoid shaped bulges dispersed along the lymphatic vessels. A lymph node is covered by a connective tissue sheath. Inside the lymph node are triangular shaped reticular fiber networks that house circular lymphocytes and macrophages. Lymph flows into the node through the reticular fiber network and lymphocytes and macrophages, and out of the node. "/>
          <p:cNvPicPr>
            <a:picLocks noChangeAspect="1"/>
          </p:cNvPicPr>
          <p:nvPr/>
        </p:nvPicPr>
        <p:blipFill>
          <a:blip r:embed="rId3"/>
          <a:stretch>
            <a:fillRect/>
          </a:stretch>
        </p:blipFill>
        <p:spPr>
          <a:xfrm>
            <a:off x="2743200" y="533400"/>
            <a:ext cx="3686175" cy="5029200"/>
          </a:xfrm>
          <a:prstGeom prst="rect">
            <a:avLst/>
          </a:prstGeom>
        </p:spPr>
      </p:pic>
    </p:spTree>
    <p:extLst>
      <p:ext uri="{BB962C8B-B14F-4D97-AF65-F5344CB8AC3E}">
        <p14:creationId xmlns:p14="http://schemas.microsoft.com/office/powerpoint/2010/main" val="360169967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a:t>The Immune System</a:t>
            </a:r>
          </a:p>
        </p:txBody>
      </p:sp>
      <p:sp>
        <p:nvSpPr>
          <p:cNvPr id="15362" name="Content Placeholder 2"/>
          <p:cNvSpPr>
            <a:spLocks noGrp="1"/>
          </p:cNvSpPr>
          <p:nvPr>
            <p:ph idx="1"/>
          </p:nvPr>
        </p:nvSpPr>
        <p:spPr/>
        <p:txBody>
          <a:bodyPr/>
          <a:lstStyle/>
          <a:p>
            <a:r>
              <a:rPr lang="en-US"/>
              <a:t>Lymphocytes</a:t>
            </a:r>
          </a:p>
          <a:p>
            <a:pPr lvl="1"/>
            <a:r>
              <a:rPr lang="en-US"/>
              <a:t>T cells (thymus-dependent)</a:t>
            </a:r>
          </a:p>
          <a:p>
            <a:pPr lvl="2"/>
            <a:r>
              <a:rPr lang="en-US"/>
              <a:t>80% of circulating lymphocytes</a:t>
            </a:r>
          </a:p>
          <a:p>
            <a:pPr lvl="2"/>
            <a:r>
              <a:rPr lang="en-US"/>
              <a:t>Cytotoxic T cells directly attack: </a:t>
            </a:r>
          </a:p>
          <a:p>
            <a:pPr lvl="3"/>
            <a:r>
              <a:rPr lang="en-US"/>
              <a:t>Foreign cells</a:t>
            </a:r>
          </a:p>
          <a:p>
            <a:pPr lvl="3"/>
            <a:r>
              <a:rPr lang="en-US"/>
              <a:t>Body cells infected with viruses</a:t>
            </a:r>
          </a:p>
          <a:p>
            <a:pPr lvl="2"/>
            <a:r>
              <a:rPr lang="en-US"/>
              <a:t>Primary cells that provide cell-mediated immunity</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75475055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a:t>The Immune System</a:t>
            </a:r>
          </a:p>
        </p:txBody>
      </p:sp>
      <p:sp>
        <p:nvSpPr>
          <p:cNvPr id="15362" name="Content Placeholder 2"/>
          <p:cNvSpPr>
            <a:spLocks noGrp="1"/>
          </p:cNvSpPr>
          <p:nvPr>
            <p:ph idx="1"/>
          </p:nvPr>
        </p:nvSpPr>
        <p:spPr/>
        <p:txBody>
          <a:bodyPr/>
          <a:lstStyle/>
          <a:p>
            <a:r>
              <a:rPr lang="en-US"/>
              <a:t>Lymphocytes</a:t>
            </a:r>
          </a:p>
          <a:p>
            <a:pPr lvl="1"/>
            <a:r>
              <a:rPr lang="en-US"/>
              <a:t>B cells (bone marrow-derived)</a:t>
            </a:r>
          </a:p>
          <a:p>
            <a:pPr lvl="2"/>
            <a:r>
              <a:rPr lang="en-US"/>
              <a:t>10%-15% of circulating lymphocytes</a:t>
            </a:r>
          </a:p>
          <a:p>
            <a:pPr lvl="2"/>
            <a:r>
              <a:rPr lang="en-US"/>
              <a:t>Can differentiate into plasma cells</a:t>
            </a:r>
          </a:p>
          <a:p>
            <a:pPr lvl="3"/>
            <a:r>
              <a:rPr lang="en-US"/>
              <a:t>For production, secretion of antibodies</a:t>
            </a:r>
          </a:p>
          <a:p>
            <a:pPr lvl="3"/>
            <a:r>
              <a:rPr lang="en-US"/>
              <a:t>Often called Immunoglobulins or Igs</a:t>
            </a:r>
          </a:p>
          <a:p>
            <a:pPr lvl="2"/>
            <a:r>
              <a:rPr lang="en-US"/>
              <a:t>Antibodies react with antigens</a:t>
            </a:r>
          </a:p>
          <a:p>
            <a:pPr lvl="3"/>
            <a:r>
              <a:rPr lang="en-US"/>
              <a:t>Usually pathogens, derived from pathogens, or other foreign compounds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75475055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p:txBody>
          <a:bodyPr/>
          <a:lstStyle/>
          <a:p>
            <a:r>
              <a:rPr lang="en-US"/>
              <a:t>The Immune System</a:t>
            </a:r>
          </a:p>
        </p:txBody>
      </p:sp>
      <p:sp>
        <p:nvSpPr>
          <p:cNvPr id="15362" name="Content Placeholder 2"/>
          <p:cNvSpPr>
            <a:spLocks noGrp="1"/>
          </p:cNvSpPr>
          <p:nvPr>
            <p:ph idx="1"/>
          </p:nvPr>
        </p:nvSpPr>
        <p:spPr/>
        <p:txBody>
          <a:bodyPr/>
          <a:lstStyle/>
          <a:p>
            <a:r>
              <a:rPr lang="en-US"/>
              <a:t>Lymphocytes</a:t>
            </a:r>
          </a:p>
          <a:p>
            <a:pPr lvl="1"/>
            <a:r>
              <a:rPr lang="en-US"/>
              <a:t>Natural killer (NK) cells</a:t>
            </a:r>
          </a:p>
          <a:p>
            <a:pPr lvl="2"/>
            <a:r>
              <a:rPr lang="en-US"/>
              <a:t>5%-10% of circulating lymphocytes</a:t>
            </a:r>
          </a:p>
          <a:p>
            <a:pPr lvl="2"/>
            <a:r>
              <a:rPr lang="en-US"/>
              <a:t>Attack: </a:t>
            </a:r>
          </a:p>
          <a:p>
            <a:pPr lvl="3"/>
            <a:r>
              <a:rPr lang="en-US"/>
              <a:t>Foreign cells</a:t>
            </a:r>
          </a:p>
          <a:p>
            <a:pPr lvl="3"/>
            <a:r>
              <a:rPr lang="en-US"/>
              <a:t>Virus-infected cells</a:t>
            </a:r>
          </a:p>
          <a:p>
            <a:pPr lvl="3"/>
            <a:r>
              <a:rPr lang="en-US"/>
              <a:t>Cancer cells appearing in normal tissues</a:t>
            </a:r>
          </a:p>
        </p:txBody>
      </p:sp>
    </p:spTree>
    <p:extLst>
      <p:ext uri="{BB962C8B-B14F-4D97-AF65-F5344CB8AC3E}">
        <p14:creationId xmlns:p14="http://schemas.microsoft.com/office/powerpoint/2010/main" val="75475055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ChangeArrowheads="1"/>
          </p:cNvSpPr>
          <p:nvPr>
            <p:ph type="title"/>
          </p:nvPr>
        </p:nvSpPr>
        <p:spPr/>
        <p:txBody>
          <a:bodyPr/>
          <a:lstStyle/>
          <a:p>
            <a:r>
              <a:rPr lang="en-US"/>
              <a:t>Cell-Mediated Immunity and Humoral Immunity </a:t>
            </a:r>
          </a:p>
        </p:txBody>
      </p:sp>
      <p:sp>
        <p:nvSpPr>
          <p:cNvPr id="18434" name="Rectangle 3"/>
          <p:cNvSpPr>
            <a:spLocks noGrp="1" noChangeArrowheads="1"/>
          </p:cNvSpPr>
          <p:nvPr>
            <p:ph type="body" idx="1"/>
          </p:nvPr>
        </p:nvSpPr>
        <p:spPr/>
        <p:txBody>
          <a:bodyPr/>
          <a:lstStyle/>
          <a:p>
            <a:r>
              <a:rPr lang="en-US" dirty="0"/>
              <a:t>T </a:t>
            </a:r>
            <a:r>
              <a:rPr lang="en-US" dirty="0" smtClean="0"/>
              <a:t>lymphocytes </a:t>
            </a:r>
            <a:endParaRPr lang="en-US" dirty="0"/>
          </a:p>
          <a:p>
            <a:pPr lvl="1"/>
            <a:r>
              <a:rPr lang="en-US" dirty="0"/>
              <a:t>Immune cells derived from monocytes</a:t>
            </a:r>
          </a:p>
          <a:p>
            <a:pPr lvl="1"/>
            <a:r>
              <a:rPr lang="en-US" dirty="0"/>
              <a:t>Sensitized by first contact with a specific antigen</a:t>
            </a:r>
          </a:p>
          <a:p>
            <a:pPr lvl="1"/>
            <a:r>
              <a:rPr lang="en-US" dirty="0"/>
              <a:t>Along with macrophages, they destroy </a:t>
            </a:r>
            <a:r>
              <a:rPr lang="en-US" dirty="0" smtClean="0"/>
              <a:t>antigens.</a:t>
            </a:r>
            <a:endParaRPr lang="en-US" dirty="0"/>
          </a:p>
          <a:p>
            <a:pPr lvl="2"/>
            <a:r>
              <a:rPr lang="en-US" dirty="0"/>
              <a:t>Attack antigens directly, don’t produce antibodies</a:t>
            </a:r>
          </a:p>
          <a:p>
            <a:pPr lvl="1"/>
            <a:r>
              <a:rPr lang="en-US" dirty="0"/>
              <a:t>Lost cell-mediated immunity, as in AIDS:  </a:t>
            </a:r>
          </a:p>
          <a:p>
            <a:pPr lvl="2"/>
            <a:r>
              <a:rPr lang="en-US" dirty="0"/>
              <a:t>Body cannot protect itself </a:t>
            </a:r>
            <a:r>
              <a:rPr lang="en-US" dirty="0" smtClean="0"/>
              <a:t>against many </a:t>
            </a:r>
            <a:r>
              <a:rPr lang="en-US" dirty="0"/>
              <a:t>viral, bacterial, and fungal </a:t>
            </a:r>
            <a:r>
              <a:rPr lang="en-US" dirty="0" smtClean="0"/>
              <a:t>infections</a:t>
            </a:r>
            <a:r>
              <a:rPr lang="en-US" dirty="0"/>
              <a:t>.</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39826007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r>
              <a:rPr lang="en-US"/>
              <a:t>Cell-Mediated Immunity and Humoral Immunity</a:t>
            </a:r>
          </a:p>
        </p:txBody>
      </p:sp>
      <p:sp>
        <p:nvSpPr>
          <p:cNvPr id="20482" name="Rectangle 3"/>
          <p:cNvSpPr>
            <a:spLocks noGrp="1" noChangeArrowheads="1"/>
          </p:cNvSpPr>
          <p:nvPr>
            <p:ph type="body" idx="1"/>
          </p:nvPr>
        </p:nvSpPr>
        <p:spPr/>
        <p:txBody>
          <a:bodyPr/>
          <a:lstStyle/>
          <a:p>
            <a:r>
              <a:rPr lang="en-US" dirty="0"/>
              <a:t>B </a:t>
            </a:r>
            <a:r>
              <a:rPr lang="en-US" dirty="0" smtClean="0"/>
              <a:t>cells</a:t>
            </a:r>
            <a:endParaRPr lang="en-US" dirty="0"/>
          </a:p>
          <a:p>
            <a:pPr lvl="1"/>
            <a:r>
              <a:rPr lang="en-US" dirty="0"/>
              <a:t>Produce circulating antibodies to act against antigen</a:t>
            </a:r>
          </a:p>
          <a:p>
            <a:pPr lvl="2"/>
            <a:r>
              <a:rPr lang="en-US" dirty="0" smtClean="0"/>
              <a:t>Released </a:t>
            </a:r>
            <a:r>
              <a:rPr lang="en-US" dirty="0"/>
              <a:t>into circulation at lymph </a:t>
            </a:r>
            <a:r>
              <a:rPr lang="en-US" dirty="0" smtClean="0"/>
              <a:t>nodes</a:t>
            </a:r>
            <a:endParaRPr lang="en-US" dirty="0"/>
          </a:p>
          <a:p>
            <a:pPr lvl="1"/>
            <a:r>
              <a:rPr lang="en-US" dirty="0" smtClean="0"/>
              <a:t>Form</a:t>
            </a:r>
            <a:endParaRPr lang="en-US" dirty="0"/>
          </a:p>
          <a:p>
            <a:pPr lvl="2"/>
            <a:r>
              <a:rPr lang="en-US" dirty="0"/>
              <a:t>Daughter lymphocytes that develop into plasma cells</a:t>
            </a:r>
          </a:p>
          <a:p>
            <a:pPr lvl="1"/>
            <a:r>
              <a:rPr lang="en-US" dirty="0"/>
              <a:t>Some activated B cells turn into memory </a:t>
            </a:r>
            <a:r>
              <a:rPr lang="en-US" dirty="0" smtClean="0"/>
              <a:t>cells.</a:t>
            </a:r>
            <a:endParaRPr lang="en-US" dirty="0"/>
          </a:p>
          <a:p>
            <a:pPr lvl="2"/>
            <a:r>
              <a:rPr lang="en-US" dirty="0"/>
              <a:t>Continually produce small amounts of </a:t>
            </a:r>
            <a:r>
              <a:rPr lang="en-US" dirty="0" smtClean="0"/>
              <a:t>antibody after </a:t>
            </a:r>
            <a:r>
              <a:rPr lang="en-US" dirty="0"/>
              <a:t>infection is overcome</a:t>
            </a:r>
          </a:p>
        </p:txBody>
      </p:sp>
    </p:spTree>
    <p:extLst>
      <p:ext uri="{BB962C8B-B14F-4D97-AF65-F5344CB8AC3E}">
        <p14:creationId xmlns:p14="http://schemas.microsoft.com/office/powerpoint/2010/main" val="42807492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1"/>
          <p:cNvSpPr>
            <a:spLocks noGrp="1"/>
          </p:cNvSpPr>
          <p:nvPr>
            <p:ph type="title"/>
          </p:nvPr>
        </p:nvSpPr>
        <p:spPr/>
        <p:txBody>
          <a:bodyPr/>
          <a:lstStyle/>
          <a:p>
            <a:r>
              <a:rPr lang="en-US"/>
              <a:t>Immunity</a:t>
            </a:r>
          </a:p>
        </p:txBody>
      </p:sp>
      <p:sp>
        <p:nvSpPr>
          <p:cNvPr id="22530" name="Content Placeholder 2"/>
          <p:cNvSpPr>
            <a:spLocks noGrp="1"/>
          </p:cNvSpPr>
          <p:nvPr>
            <p:ph idx="1"/>
          </p:nvPr>
        </p:nvSpPr>
        <p:spPr/>
        <p:txBody>
          <a:bodyPr/>
          <a:lstStyle/>
          <a:p>
            <a:r>
              <a:rPr lang="en-US" dirty="0"/>
              <a:t>Normally acquired </a:t>
            </a:r>
            <a:r>
              <a:rPr lang="en-US" dirty="0" smtClean="0"/>
              <a:t>by contracting </a:t>
            </a:r>
            <a:r>
              <a:rPr lang="en-US" dirty="0"/>
              <a:t>a </a:t>
            </a:r>
            <a:r>
              <a:rPr lang="en-US" dirty="0" smtClean="0"/>
              <a:t>disease, then </a:t>
            </a:r>
            <a:r>
              <a:rPr lang="en-US" dirty="0"/>
              <a:t>developing immunity to </a:t>
            </a:r>
            <a:r>
              <a:rPr lang="en-US" dirty="0" smtClean="0"/>
              <a:t>it.</a:t>
            </a:r>
            <a:endParaRPr lang="en-US" dirty="0"/>
          </a:p>
          <a:p>
            <a:r>
              <a:rPr lang="en-US" dirty="0"/>
              <a:t>Being vaccinated with proteins from causative agent</a:t>
            </a:r>
          </a:p>
          <a:p>
            <a:r>
              <a:rPr lang="en-US" dirty="0"/>
              <a:t>Two main types of immunity:</a:t>
            </a:r>
          </a:p>
          <a:p>
            <a:pPr lvl="1"/>
            <a:r>
              <a:rPr lang="en-US" dirty="0"/>
              <a:t>Active</a:t>
            </a:r>
          </a:p>
          <a:p>
            <a:pPr lvl="1"/>
            <a:r>
              <a:rPr lang="en-US" dirty="0"/>
              <a:t>Passive</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79187004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US"/>
              <a:t>Immunity</a:t>
            </a:r>
          </a:p>
        </p:txBody>
      </p:sp>
      <p:sp>
        <p:nvSpPr>
          <p:cNvPr id="23554" name="Rectangle 3"/>
          <p:cNvSpPr>
            <a:spLocks noGrp="1" noChangeArrowheads="1"/>
          </p:cNvSpPr>
          <p:nvPr>
            <p:ph type="body" idx="1"/>
          </p:nvPr>
        </p:nvSpPr>
        <p:spPr/>
        <p:txBody>
          <a:bodyPr/>
          <a:lstStyle/>
          <a:p>
            <a:r>
              <a:rPr lang="en-US" dirty="0"/>
              <a:t>Active Immunity</a:t>
            </a:r>
          </a:p>
          <a:p>
            <a:pPr lvl="1"/>
            <a:r>
              <a:rPr lang="en-US" dirty="0"/>
              <a:t>A form of acquired </a:t>
            </a:r>
            <a:r>
              <a:rPr lang="en-US" dirty="0" smtClean="0"/>
              <a:t>immunity</a:t>
            </a:r>
            <a:endParaRPr lang="en-US" dirty="0"/>
          </a:p>
          <a:p>
            <a:pPr lvl="2"/>
            <a:r>
              <a:rPr lang="en-US" dirty="0"/>
              <a:t>Develops in response to an </a:t>
            </a:r>
            <a:r>
              <a:rPr lang="en-US" dirty="0" err="1"/>
              <a:t>immunogen</a:t>
            </a:r>
            <a:r>
              <a:rPr lang="en-US" dirty="0"/>
              <a:t> (antigen)</a:t>
            </a:r>
          </a:p>
          <a:p>
            <a:pPr lvl="2"/>
            <a:r>
              <a:rPr lang="en-US" dirty="0"/>
              <a:t>Naturally acquired by exposure to an infectious disease, </a:t>
            </a:r>
            <a:r>
              <a:rPr lang="en-US" dirty="0" smtClean="0"/>
              <a:t>or</a:t>
            </a:r>
            <a:endParaRPr lang="en-US" dirty="0"/>
          </a:p>
          <a:p>
            <a:pPr lvl="2"/>
            <a:r>
              <a:rPr lang="en-US" dirty="0"/>
              <a:t>Artificially acquired by receiving active immunizing agents (vaccines)</a:t>
            </a:r>
          </a:p>
          <a:p>
            <a:pPr lvl="1"/>
            <a:r>
              <a:rPr lang="en-US" dirty="0"/>
              <a:t>Vaccination = active immunization</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41831949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US" dirty="0"/>
              <a:t>Immunity</a:t>
            </a:r>
          </a:p>
        </p:txBody>
      </p:sp>
      <p:sp>
        <p:nvSpPr>
          <p:cNvPr id="25602" name="Rectangle 3"/>
          <p:cNvSpPr>
            <a:spLocks noGrp="1" noChangeArrowheads="1"/>
          </p:cNvSpPr>
          <p:nvPr>
            <p:ph type="body" idx="1"/>
          </p:nvPr>
        </p:nvSpPr>
        <p:spPr/>
        <p:txBody>
          <a:bodyPr/>
          <a:lstStyle/>
          <a:p>
            <a:r>
              <a:rPr lang="en-US" dirty="0"/>
              <a:t>Passive Immunity</a:t>
            </a:r>
          </a:p>
          <a:p>
            <a:pPr lvl="1"/>
            <a:r>
              <a:rPr lang="en-US" dirty="0"/>
              <a:t>Effectors of immunity (</a:t>
            </a:r>
            <a:r>
              <a:rPr lang="en-US" dirty="0" err="1"/>
              <a:t>immunoglobulins</a:t>
            </a:r>
            <a:r>
              <a:rPr lang="en-US" dirty="0"/>
              <a:t> or antibodies):</a:t>
            </a:r>
          </a:p>
          <a:p>
            <a:pPr lvl="2"/>
            <a:r>
              <a:rPr lang="en-US" dirty="0"/>
              <a:t>From one immune individual to another</a:t>
            </a:r>
          </a:p>
          <a:p>
            <a:pPr lvl="1"/>
            <a:r>
              <a:rPr lang="en-US" dirty="0"/>
              <a:t>Immunoglobulin G (</a:t>
            </a:r>
            <a:r>
              <a:rPr lang="en-US" dirty="0" err="1"/>
              <a:t>IgG</a:t>
            </a:r>
            <a:r>
              <a:rPr lang="en-US" dirty="0"/>
              <a:t>) </a:t>
            </a:r>
            <a:r>
              <a:rPr lang="en-US" dirty="0" smtClean="0"/>
              <a:t>antibodies</a:t>
            </a:r>
            <a:endParaRPr lang="en-US" dirty="0"/>
          </a:p>
          <a:p>
            <a:pPr lvl="2"/>
            <a:r>
              <a:rPr lang="en-US" dirty="0"/>
              <a:t>From mother to fetus, across placental barrier</a:t>
            </a:r>
          </a:p>
          <a:p>
            <a:pPr lvl="1"/>
            <a:r>
              <a:rPr lang="en-US" dirty="0"/>
              <a:t>Onset of passive immunity is </a:t>
            </a:r>
            <a:r>
              <a:rPr lang="en-US" dirty="0" smtClean="0"/>
              <a:t>quicker.</a:t>
            </a:r>
            <a:endParaRPr lang="en-US" dirty="0"/>
          </a:p>
          <a:p>
            <a:pPr lvl="2"/>
            <a:r>
              <a:rPr lang="en-US" dirty="0" smtClean="0"/>
              <a:t>However, of </a:t>
            </a:r>
            <a:r>
              <a:rPr lang="en-US" dirty="0"/>
              <a:t>shorter duration than active immunity</a:t>
            </a:r>
          </a:p>
        </p:txBody>
      </p:sp>
    </p:spTree>
    <p:extLst>
      <p:ext uri="{BB962C8B-B14F-4D97-AF65-F5344CB8AC3E}">
        <p14:creationId xmlns:p14="http://schemas.microsoft.com/office/powerpoint/2010/main" val="40739272"/>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p:cNvSpPr>
            <a:spLocks noGrp="1" noChangeArrowheads="1"/>
          </p:cNvSpPr>
          <p:nvPr>
            <p:ph type="title"/>
          </p:nvPr>
        </p:nvSpPr>
        <p:spPr/>
        <p:txBody>
          <a:bodyPr/>
          <a:lstStyle/>
          <a:p>
            <a:r>
              <a:rPr lang="en-US" b="1" smtClean="0"/>
              <a:t>Figure 20-2</a:t>
            </a:r>
            <a:r>
              <a:rPr lang="en-US" smtClean="0"/>
              <a:t>   Types of immunity.</a:t>
            </a:r>
            <a:endParaRPr lang="en-US"/>
          </a:p>
        </p:txBody>
      </p:sp>
      <p:pic>
        <p:nvPicPr>
          <p:cNvPr id="3" name="Picture 2" descr="A flow chart for types of immunity. Immunity can either be innate or inborn or acquired. If acquired, it can be naturally or artificially acquired. If naturally acquired, it is either active via a disease or passive via maternal l g. If artificially acquired, it is either active via vaccination or passive via antisera.  "/>
          <p:cNvPicPr>
            <a:picLocks noChangeAspect="1"/>
          </p:cNvPicPr>
          <p:nvPr/>
        </p:nvPicPr>
        <p:blipFill>
          <a:blip r:embed="rId3"/>
          <a:stretch>
            <a:fillRect/>
          </a:stretch>
        </p:blipFill>
        <p:spPr>
          <a:xfrm>
            <a:off x="457200" y="1330325"/>
            <a:ext cx="8229600" cy="3851275"/>
          </a:xfrm>
          <a:prstGeom prst="rect">
            <a:avLst/>
          </a:prstGeom>
        </p:spPr>
      </p:pic>
    </p:spTree>
    <p:extLst>
      <p:ext uri="{BB962C8B-B14F-4D97-AF65-F5344CB8AC3E}">
        <p14:creationId xmlns:p14="http://schemas.microsoft.com/office/powerpoint/2010/main" val="155726968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lstStyle/>
          <a:p>
            <a:r>
              <a:rPr lang="en-US" dirty="0" smtClean="0"/>
              <a:t>Immunizing Agents</a:t>
            </a:r>
            <a:endParaRPr lang="en-US" dirty="0"/>
          </a:p>
        </p:txBody>
      </p:sp>
      <p:sp>
        <p:nvSpPr>
          <p:cNvPr id="29698" name="Rectangle 3"/>
          <p:cNvSpPr>
            <a:spLocks noGrp="1" noChangeArrowheads="1"/>
          </p:cNvSpPr>
          <p:nvPr>
            <p:ph type="body" idx="1"/>
          </p:nvPr>
        </p:nvSpPr>
        <p:spPr/>
        <p:txBody>
          <a:bodyPr/>
          <a:lstStyle/>
          <a:p>
            <a:r>
              <a:rPr lang="en-US" dirty="0" smtClean="0"/>
              <a:t>Vaccine </a:t>
            </a:r>
            <a:endParaRPr lang="en-US" dirty="0"/>
          </a:p>
          <a:p>
            <a:pPr lvl="1"/>
            <a:r>
              <a:rPr lang="en-US" dirty="0"/>
              <a:t>Produces or artificially increases immunity to a disease</a:t>
            </a:r>
          </a:p>
          <a:p>
            <a:pPr lvl="1"/>
            <a:r>
              <a:rPr lang="en-US" dirty="0"/>
              <a:t>May contain: </a:t>
            </a:r>
          </a:p>
          <a:p>
            <a:pPr lvl="2"/>
            <a:r>
              <a:rPr lang="en-US" dirty="0"/>
              <a:t>Killed microorganisms</a:t>
            </a:r>
          </a:p>
          <a:p>
            <a:pPr lvl="2"/>
            <a:r>
              <a:rPr lang="en-US" dirty="0"/>
              <a:t>Living attenuated (reduced virulence) organisms</a:t>
            </a:r>
          </a:p>
          <a:p>
            <a:pPr lvl="2"/>
            <a:r>
              <a:rPr lang="en-US" dirty="0"/>
              <a:t>Living virulent organisms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340175936"/>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dirty="0"/>
              <a:t>Immunizing </a:t>
            </a:r>
            <a:r>
              <a:rPr lang="en-US" dirty="0" smtClean="0"/>
              <a:t>Agents</a:t>
            </a:r>
            <a:endParaRPr lang="en-US" dirty="0"/>
          </a:p>
        </p:txBody>
      </p:sp>
      <p:sp>
        <p:nvSpPr>
          <p:cNvPr id="31746" name="Content Placeholder 2"/>
          <p:cNvSpPr>
            <a:spLocks noGrp="1"/>
          </p:cNvSpPr>
          <p:nvPr>
            <p:ph idx="1"/>
          </p:nvPr>
        </p:nvSpPr>
        <p:spPr/>
        <p:txBody>
          <a:bodyPr/>
          <a:lstStyle/>
          <a:p>
            <a:r>
              <a:rPr lang="en-US" dirty="0"/>
              <a:t>Active Immunizing </a:t>
            </a:r>
            <a:r>
              <a:rPr lang="en-US" dirty="0" smtClean="0"/>
              <a:t>Agents</a:t>
            </a:r>
          </a:p>
          <a:p>
            <a:pPr lvl="1"/>
            <a:r>
              <a:rPr lang="en-US" dirty="0" smtClean="0"/>
              <a:t>Main action is to </a:t>
            </a:r>
            <a:r>
              <a:rPr lang="en-US" dirty="0"/>
              <a:t>prevent, not treat </a:t>
            </a:r>
            <a:r>
              <a:rPr lang="en-US" dirty="0" smtClean="0"/>
              <a:t>disease.</a:t>
            </a:r>
            <a:endParaRPr lang="en-US" dirty="0"/>
          </a:p>
          <a:p>
            <a:pPr lvl="2"/>
            <a:r>
              <a:rPr lang="en-US" dirty="0"/>
              <a:t>Most common vaccines are highly effective</a:t>
            </a:r>
          </a:p>
          <a:p>
            <a:pPr lvl="1"/>
            <a:r>
              <a:rPr lang="en-US" dirty="0"/>
              <a:t>Very safe </a:t>
            </a:r>
          </a:p>
          <a:p>
            <a:pPr lvl="1"/>
            <a:r>
              <a:rPr lang="en-US" dirty="0"/>
              <a:t>Generally available at low cost</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99997128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p:txBody>
          <a:bodyPr/>
          <a:lstStyle/>
          <a:p>
            <a:r>
              <a:rPr lang="en-US" dirty="0"/>
              <a:t>Immunizing </a:t>
            </a:r>
            <a:r>
              <a:rPr lang="en-US" dirty="0" smtClean="0"/>
              <a:t>Agents</a:t>
            </a:r>
            <a:endParaRPr lang="en-US" dirty="0"/>
          </a:p>
        </p:txBody>
      </p:sp>
      <p:sp>
        <p:nvSpPr>
          <p:cNvPr id="32770" name="Rectangle 3"/>
          <p:cNvSpPr>
            <a:spLocks noGrp="1" noChangeArrowheads="1"/>
          </p:cNvSpPr>
          <p:nvPr>
            <p:ph type="body" idx="1"/>
          </p:nvPr>
        </p:nvSpPr>
        <p:spPr/>
        <p:txBody>
          <a:bodyPr/>
          <a:lstStyle/>
          <a:p>
            <a:r>
              <a:rPr lang="en-US" dirty="0"/>
              <a:t>Active Versus Passive </a:t>
            </a:r>
            <a:r>
              <a:rPr lang="en-US" dirty="0" smtClean="0"/>
              <a:t>Agents</a:t>
            </a:r>
          </a:p>
          <a:p>
            <a:pPr lvl="1"/>
            <a:r>
              <a:rPr lang="en-US" dirty="0" smtClean="0"/>
              <a:t>Active</a:t>
            </a:r>
            <a:endParaRPr lang="en-US" dirty="0"/>
          </a:p>
          <a:p>
            <a:pPr lvl="2"/>
            <a:r>
              <a:rPr lang="en-US" dirty="0"/>
              <a:t>Usually administered before disease exposure</a:t>
            </a:r>
          </a:p>
          <a:p>
            <a:pPr lvl="2"/>
            <a:r>
              <a:rPr lang="en-US" dirty="0"/>
              <a:t>Provide long-term, even permanent, protection</a:t>
            </a:r>
          </a:p>
          <a:p>
            <a:pPr lvl="1"/>
            <a:r>
              <a:rPr lang="en-US" dirty="0" smtClean="0"/>
              <a:t>Passive</a:t>
            </a:r>
            <a:endParaRPr lang="en-US" dirty="0"/>
          </a:p>
          <a:p>
            <a:pPr lvl="2"/>
            <a:r>
              <a:rPr lang="en-US" dirty="0"/>
              <a:t>Older than active agents</a:t>
            </a:r>
          </a:p>
          <a:p>
            <a:pPr lvl="2"/>
            <a:r>
              <a:rPr lang="en-US" dirty="0"/>
              <a:t>With various antitoxins derived from animals</a:t>
            </a:r>
          </a:p>
          <a:p>
            <a:pPr lvl="2"/>
            <a:r>
              <a:rPr lang="en-US" dirty="0"/>
              <a:t>Problems in efficacy and safety </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45778299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p:txBody>
          <a:bodyPr/>
          <a:lstStyle/>
          <a:p>
            <a:r>
              <a:rPr lang="en-US" dirty="0"/>
              <a:t>Immunizing </a:t>
            </a:r>
            <a:r>
              <a:rPr lang="en-US" dirty="0" smtClean="0"/>
              <a:t>Agents</a:t>
            </a:r>
            <a:endParaRPr lang="en-US" dirty="0"/>
          </a:p>
        </p:txBody>
      </p:sp>
      <p:sp>
        <p:nvSpPr>
          <p:cNvPr id="34818" name="Rectangle 3"/>
          <p:cNvSpPr>
            <a:spLocks noGrp="1" noChangeArrowheads="1"/>
          </p:cNvSpPr>
          <p:nvPr>
            <p:ph type="body" idx="1"/>
          </p:nvPr>
        </p:nvSpPr>
        <p:spPr/>
        <p:txBody>
          <a:bodyPr/>
          <a:lstStyle/>
          <a:p>
            <a:r>
              <a:rPr lang="en-US" dirty="0" smtClean="0"/>
              <a:t>Vaccines</a:t>
            </a:r>
          </a:p>
          <a:p>
            <a:pPr lvl="1"/>
            <a:r>
              <a:rPr lang="en-US" dirty="0" smtClean="0"/>
              <a:t>Most </a:t>
            </a:r>
            <a:r>
              <a:rPr lang="en-US" dirty="0"/>
              <a:t>bacterial vaccines </a:t>
            </a:r>
            <a:r>
              <a:rPr lang="en-US" dirty="0" smtClean="0"/>
              <a:t>contain killed </a:t>
            </a:r>
            <a:r>
              <a:rPr lang="en-US" dirty="0"/>
              <a:t>bacteria or their </a:t>
            </a:r>
            <a:r>
              <a:rPr lang="en-US" dirty="0" smtClean="0"/>
              <a:t>components.</a:t>
            </a:r>
            <a:endParaRPr lang="en-US" dirty="0"/>
          </a:p>
          <a:p>
            <a:pPr lvl="1"/>
            <a:r>
              <a:rPr lang="en-US" dirty="0"/>
              <a:t>In the lab, a bacterium is developed that </a:t>
            </a:r>
            <a:r>
              <a:rPr lang="en-US" dirty="0" smtClean="0"/>
              <a:t>lacks a toxin</a:t>
            </a:r>
            <a:r>
              <a:rPr lang="en-US" dirty="0"/>
              <a:t>, enzyme, or other normal </a:t>
            </a:r>
            <a:r>
              <a:rPr lang="en-US" dirty="0" smtClean="0"/>
              <a:t>constituent.</a:t>
            </a:r>
            <a:endParaRPr lang="en-US" dirty="0"/>
          </a:p>
          <a:p>
            <a:pPr lvl="1"/>
            <a:r>
              <a:rPr lang="en-US" dirty="0"/>
              <a:t>Another type contains toxoids (protein toxins</a:t>
            </a:r>
            <a:r>
              <a:rPr lang="en-US" dirty="0" smtClean="0"/>
              <a:t>)</a:t>
            </a:r>
            <a:endParaRPr lang="en-US" dirty="0"/>
          </a:p>
          <a:p>
            <a:pPr lvl="2"/>
            <a:r>
              <a:rPr lang="en-US" dirty="0"/>
              <a:t>Modified to reduce hazardous properties</a:t>
            </a:r>
          </a:p>
          <a:p>
            <a:pPr lvl="3"/>
            <a:r>
              <a:rPr lang="en-US" dirty="0"/>
              <a:t>Without greatly altering antigenic properties </a:t>
            </a:r>
          </a:p>
          <a:p>
            <a:pPr lvl="3"/>
            <a:r>
              <a:rPr lang="en-US" dirty="0"/>
              <a:t>Oldest </a:t>
            </a:r>
            <a:r>
              <a:rPr lang="en-US" dirty="0" smtClean="0"/>
              <a:t>examples include </a:t>
            </a:r>
            <a:r>
              <a:rPr lang="en-US" dirty="0"/>
              <a:t>diphtheria and tetanus </a:t>
            </a:r>
            <a:r>
              <a:rPr lang="en-US" dirty="0" smtClean="0"/>
              <a:t>toxoid.</a:t>
            </a:r>
            <a:endParaRPr lang="en-US" dirty="0"/>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21655865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US" dirty="0"/>
              <a:t>Immunizing </a:t>
            </a:r>
            <a:r>
              <a:rPr lang="en-US" dirty="0" smtClean="0"/>
              <a:t>Agents</a:t>
            </a:r>
            <a:endParaRPr lang="en-US" dirty="0"/>
          </a:p>
        </p:txBody>
      </p:sp>
      <p:sp>
        <p:nvSpPr>
          <p:cNvPr id="36866" name="Content Placeholder 2"/>
          <p:cNvSpPr>
            <a:spLocks noGrp="1"/>
          </p:cNvSpPr>
          <p:nvPr>
            <p:ph idx="1"/>
          </p:nvPr>
        </p:nvSpPr>
        <p:spPr/>
        <p:txBody>
          <a:bodyPr/>
          <a:lstStyle/>
          <a:p>
            <a:r>
              <a:rPr lang="en-US" dirty="0" smtClean="0"/>
              <a:t>Vaccines</a:t>
            </a:r>
          </a:p>
          <a:p>
            <a:pPr lvl="1"/>
            <a:r>
              <a:rPr lang="en-US" dirty="0" smtClean="0"/>
              <a:t>Relatively </a:t>
            </a:r>
            <a:r>
              <a:rPr lang="en-US" dirty="0"/>
              <a:t>harmless form sensitizes immune </a:t>
            </a:r>
            <a:r>
              <a:rPr lang="en-US" dirty="0" smtClean="0"/>
              <a:t>cells</a:t>
            </a:r>
            <a:endParaRPr lang="en-US" dirty="0"/>
          </a:p>
          <a:p>
            <a:pPr lvl="2"/>
            <a:r>
              <a:rPr lang="en-US" dirty="0"/>
              <a:t>For possible re-exposure to the organism</a:t>
            </a:r>
          </a:p>
          <a:p>
            <a:pPr lvl="2"/>
            <a:r>
              <a:rPr lang="en-US" dirty="0" smtClean="0"/>
              <a:t>Triggers </a:t>
            </a:r>
            <a:r>
              <a:rPr lang="en-US" dirty="0"/>
              <a:t>a quicker immune response</a:t>
            </a:r>
          </a:p>
          <a:p>
            <a:pPr lvl="1"/>
            <a:r>
              <a:rPr lang="en-US" dirty="0"/>
              <a:t>Used for many bacterial infections</a:t>
            </a:r>
          </a:p>
          <a:p>
            <a:pPr lvl="2"/>
            <a:r>
              <a:rPr lang="en-US" dirty="0"/>
              <a:t>Also used for lesser amounts of viral infections</a:t>
            </a:r>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69966730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dirty="0"/>
              <a:t>Immunizing </a:t>
            </a:r>
            <a:r>
              <a:rPr lang="en-US" dirty="0" smtClean="0"/>
              <a:t>Agents</a:t>
            </a:r>
            <a:endParaRPr lang="en-US" dirty="0"/>
          </a:p>
        </p:txBody>
      </p:sp>
      <p:sp>
        <p:nvSpPr>
          <p:cNvPr id="37890" name="Content Placeholder 2"/>
          <p:cNvSpPr>
            <a:spLocks noGrp="1"/>
          </p:cNvSpPr>
          <p:nvPr>
            <p:ph idx="1"/>
          </p:nvPr>
        </p:nvSpPr>
        <p:spPr/>
        <p:txBody>
          <a:bodyPr/>
          <a:lstStyle/>
          <a:p>
            <a:r>
              <a:rPr lang="en-US" dirty="0" smtClean="0"/>
              <a:t>Vaccines</a:t>
            </a:r>
          </a:p>
          <a:p>
            <a:pPr lvl="1"/>
            <a:r>
              <a:rPr lang="en-US" dirty="0" smtClean="0"/>
              <a:t>Adverse effects </a:t>
            </a:r>
            <a:endParaRPr lang="en-US" dirty="0"/>
          </a:p>
          <a:p>
            <a:pPr lvl="2"/>
            <a:r>
              <a:rPr lang="en-US" dirty="0"/>
              <a:t>Injection site reactions</a:t>
            </a:r>
          </a:p>
          <a:p>
            <a:pPr lvl="2"/>
            <a:r>
              <a:rPr lang="en-US" dirty="0"/>
              <a:t>Fever</a:t>
            </a:r>
          </a:p>
          <a:p>
            <a:pPr lvl="2"/>
            <a:r>
              <a:rPr lang="en-US" dirty="0"/>
              <a:t>Headache</a:t>
            </a:r>
          </a:p>
          <a:p>
            <a:pPr lvl="2"/>
            <a:r>
              <a:rPr lang="en-US" dirty="0"/>
              <a:t>Malaise</a:t>
            </a:r>
          </a:p>
          <a:p>
            <a:pPr lvl="2"/>
            <a:r>
              <a:rPr lang="en-US" dirty="0"/>
              <a:t>Nausea</a:t>
            </a:r>
          </a:p>
          <a:p>
            <a:pPr lvl="2"/>
            <a:r>
              <a:rPr lang="en-US" dirty="0"/>
              <a:t>Dizziness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31080759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r>
              <a:rPr lang="en-US" dirty="0"/>
              <a:t>Immunizing </a:t>
            </a:r>
            <a:r>
              <a:rPr lang="en-US" dirty="0" smtClean="0"/>
              <a:t>Agents</a:t>
            </a:r>
            <a:endParaRPr lang="en-US" dirty="0"/>
          </a:p>
        </p:txBody>
      </p:sp>
      <p:sp>
        <p:nvSpPr>
          <p:cNvPr id="67586" name="Content Placeholder 2"/>
          <p:cNvSpPr>
            <a:spLocks noGrp="1"/>
          </p:cNvSpPr>
          <p:nvPr>
            <p:ph idx="1"/>
          </p:nvPr>
        </p:nvSpPr>
        <p:spPr/>
        <p:txBody>
          <a:bodyPr/>
          <a:lstStyle/>
          <a:p>
            <a:r>
              <a:rPr lang="en-US" dirty="0" smtClean="0"/>
              <a:t>Vaccines</a:t>
            </a:r>
          </a:p>
          <a:p>
            <a:pPr lvl="1"/>
            <a:r>
              <a:rPr lang="en-US" dirty="0" smtClean="0"/>
              <a:t>Contraindications  </a:t>
            </a:r>
            <a:endParaRPr lang="en-US" dirty="0"/>
          </a:p>
          <a:p>
            <a:pPr lvl="2"/>
            <a:r>
              <a:rPr lang="en-US" dirty="0"/>
              <a:t>Acute fever</a:t>
            </a:r>
          </a:p>
          <a:p>
            <a:pPr lvl="2"/>
            <a:r>
              <a:rPr lang="en-US" dirty="0"/>
              <a:t>Pregnancy</a:t>
            </a:r>
          </a:p>
          <a:p>
            <a:pPr lvl="2"/>
            <a:r>
              <a:rPr lang="en-US" dirty="0"/>
              <a:t>Lactation</a:t>
            </a:r>
          </a:p>
          <a:p>
            <a:pPr lvl="2"/>
            <a:r>
              <a:rPr lang="en-US" dirty="0"/>
              <a:t>Previous anaphylaxis</a:t>
            </a:r>
          </a:p>
          <a:p>
            <a:pPr lvl="1"/>
            <a:r>
              <a:rPr lang="en-US" dirty="0" smtClean="0"/>
              <a:t>Interactions</a:t>
            </a:r>
          </a:p>
          <a:p>
            <a:pPr lvl="2"/>
            <a:r>
              <a:rPr lang="en-US" dirty="0"/>
              <a:t>C</a:t>
            </a:r>
            <a:r>
              <a:rPr lang="en-US" dirty="0" smtClean="0"/>
              <a:t>oncurrent </a:t>
            </a:r>
            <a:r>
              <a:rPr lang="en-US" dirty="0"/>
              <a:t>vaccines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53447863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1"/>
          <p:cNvSpPr>
            <a:spLocks noGrp="1"/>
          </p:cNvSpPr>
          <p:nvPr>
            <p:ph type="title"/>
          </p:nvPr>
        </p:nvSpPr>
        <p:spPr/>
        <p:txBody>
          <a:bodyPr/>
          <a:lstStyle/>
          <a:p>
            <a:r>
              <a:rPr lang="en-US" dirty="0"/>
              <a:t>Immunizing </a:t>
            </a:r>
            <a:r>
              <a:rPr lang="en-US" dirty="0" smtClean="0"/>
              <a:t>Agents</a:t>
            </a:r>
            <a:endParaRPr lang="en-US" dirty="0"/>
          </a:p>
        </p:txBody>
      </p:sp>
      <p:sp>
        <p:nvSpPr>
          <p:cNvPr id="38914" name="Content Placeholder 2"/>
          <p:cNvSpPr>
            <a:spLocks noGrp="1"/>
          </p:cNvSpPr>
          <p:nvPr>
            <p:ph idx="1"/>
          </p:nvPr>
        </p:nvSpPr>
        <p:spPr/>
        <p:txBody>
          <a:bodyPr/>
          <a:lstStyle/>
          <a:p>
            <a:r>
              <a:rPr lang="en-US" dirty="0" smtClean="0"/>
              <a:t>Vaccines</a:t>
            </a:r>
          </a:p>
          <a:p>
            <a:pPr lvl="1"/>
            <a:r>
              <a:rPr lang="en-US" dirty="0" smtClean="0"/>
              <a:t>Monitor </a:t>
            </a:r>
            <a:r>
              <a:rPr lang="en-US" dirty="0"/>
              <a:t>injection site for </a:t>
            </a:r>
            <a:r>
              <a:rPr lang="en-US" dirty="0" smtClean="0"/>
              <a:t>reactions.</a:t>
            </a:r>
            <a:endParaRPr lang="en-US" dirty="0"/>
          </a:p>
          <a:p>
            <a:pPr lvl="1"/>
            <a:r>
              <a:rPr lang="en-US" dirty="0"/>
              <a:t>No breastfeeding until physician approves</a:t>
            </a:r>
          </a:p>
        </p:txBody>
      </p:sp>
    </p:spTree>
    <p:extLst>
      <p:ext uri="{BB962C8B-B14F-4D97-AF65-F5344CB8AC3E}">
        <p14:creationId xmlns:p14="http://schemas.microsoft.com/office/powerpoint/2010/main" val="206701949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4" name="Title 3"/>
          <p:cNvSpPr>
            <a:spLocks noGrp="1"/>
          </p:cNvSpPr>
          <p:nvPr>
            <p:ph type="title"/>
          </p:nvPr>
        </p:nvSpPr>
        <p:spPr/>
        <p:txBody>
          <a:bodyPr/>
          <a:lstStyle/>
          <a:p>
            <a:r>
              <a:rPr lang="en-US"/>
              <a:t>Table 20-1 Bacterial Vaccines </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643325750"/>
              </p:ext>
            </p:extLst>
          </p:nvPr>
        </p:nvGraphicFramePr>
        <p:xfrm>
          <a:off x="457200" y="1600200"/>
          <a:ext cx="8229600" cy="4328160"/>
        </p:xfrm>
        <a:graphic>
          <a:graphicData uri="http://schemas.openxmlformats.org/drawingml/2006/table">
            <a:tbl>
              <a:tblPr firstRow="1" bandRow="1">
                <a:tableStyleId>{3B4B98B0-60AC-42C2-AFA5-B58CD77FA1E5}</a:tableStyleId>
              </a:tblPr>
              <a:tblGrid>
                <a:gridCol w="4114800"/>
                <a:gridCol w="4114800"/>
              </a:tblGrid>
              <a:tr h="370840">
                <a:tc>
                  <a:txBody>
                    <a:bodyPr/>
                    <a:lstStyle/>
                    <a:p>
                      <a:r>
                        <a:rPr lang="en-US" sz="1600" b="1" i="0" u="none" strike="noStrike" kern="1200" baseline="0" dirty="0" smtClean="0">
                          <a:solidFill>
                            <a:schemeClr val="tx1"/>
                          </a:solidFill>
                          <a:latin typeface="+mn-lt"/>
                          <a:ea typeface="+mn-ea"/>
                          <a:cs typeface="+mn-cs"/>
                        </a:rPr>
                        <a:t>VACCINE</a:t>
                      </a:r>
                      <a:endParaRPr lang="en-US" sz="1600"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1" i="0" u="none" strike="noStrike" kern="1200" baseline="0" dirty="0" smtClean="0">
                          <a:solidFill>
                            <a:schemeClr val="tx1"/>
                          </a:solidFill>
                          <a:latin typeface="+mn-lt"/>
                          <a:ea typeface="+mn-ea"/>
                          <a:cs typeface="+mn-cs"/>
                        </a:rPr>
                        <a:t>ROUTES OF</a:t>
                      </a:r>
                    </a:p>
                    <a:p>
                      <a:r>
                        <a:rPr lang="en-US" sz="1600" b="1" i="0" u="none" strike="noStrike" kern="1200" baseline="0" dirty="0" smtClean="0">
                          <a:solidFill>
                            <a:schemeClr val="tx1"/>
                          </a:solidFill>
                          <a:latin typeface="+mn-lt"/>
                          <a:ea typeface="+mn-ea"/>
                          <a:cs typeface="+mn-cs"/>
                        </a:rPr>
                        <a:t>ADMINISTRATION</a:t>
                      </a:r>
                      <a:endParaRPr lang="en-US" sz="1600"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2">
                  <a:txBody>
                    <a:bodyPr/>
                    <a:lstStyle/>
                    <a:p>
                      <a:r>
                        <a:rPr lang="en-US" sz="1600" b="0" i="0" u="none" strike="noStrike" kern="1200" baseline="0" dirty="0" smtClean="0">
                          <a:solidFill>
                            <a:schemeClr val="tx1"/>
                          </a:solidFill>
                          <a:latin typeface="+mn-lt"/>
                          <a:ea typeface="+mn-ea"/>
                          <a:cs typeface="+mn-cs"/>
                        </a:rPr>
                        <a:t> Live Attenuated Vaccines</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fr-FR" sz="1600" b="0" i="0" u="none" strike="noStrike" kern="1200" baseline="0" dirty="0" smtClean="0">
                          <a:solidFill>
                            <a:schemeClr val="tx1"/>
                          </a:solidFill>
                          <a:latin typeface="+mn-lt"/>
                          <a:ea typeface="+mn-ea"/>
                          <a:cs typeface="+mn-cs"/>
                        </a:rPr>
                        <a:t>Bacillus Calmette Guérin </a:t>
                      </a:r>
                      <a:r>
                        <a:rPr lang="it-IT" sz="1600" b="0" i="0" u="none" strike="noStrike" kern="1200" baseline="0" dirty="0" smtClean="0">
                          <a:solidFill>
                            <a:schemeClr val="tx1"/>
                          </a:solidFill>
                          <a:latin typeface="+mn-lt"/>
                          <a:ea typeface="+mn-ea"/>
                          <a:cs typeface="+mn-cs"/>
                        </a:rPr>
                        <a:t>(BCG) vaccine*</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Intradermal</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600" b="0" kern="1200" dirty="0" err="1" smtClean="0">
                          <a:solidFill>
                            <a:schemeClr val="tx1"/>
                          </a:solidFill>
                          <a:effectLst/>
                          <a:latin typeface="+mn-lt"/>
                          <a:ea typeface="+mn-ea"/>
                          <a:cs typeface="+mn-cs"/>
                        </a:rPr>
                        <a:t>Typhoid</a:t>
                      </a:r>
                      <a:r>
                        <a:rPr lang="nl-NL" sz="1600" b="0" kern="1200" dirty="0" smtClean="0">
                          <a:solidFill>
                            <a:schemeClr val="tx1"/>
                          </a:solidFill>
                          <a:effectLst/>
                          <a:latin typeface="+mn-lt"/>
                          <a:ea typeface="+mn-ea"/>
                          <a:cs typeface="+mn-cs"/>
                        </a:rPr>
                        <a:t> vaccine </a:t>
                      </a:r>
                      <a:endParaRPr lang="nl-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PO or IM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2">
                  <a:txBody>
                    <a:bodyPr/>
                    <a:lstStyle/>
                    <a:p>
                      <a:r>
                        <a:rPr lang="en-US" sz="1600" b="0" kern="1200" dirty="0" smtClean="0">
                          <a:solidFill>
                            <a:schemeClr val="tx1"/>
                          </a:solidFill>
                          <a:effectLst/>
                          <a:latin typeface="+mn-lt"/>
                          <a:ea typeface="+mn-ea"/>
                          <a:cs typeface="+mn-cs"/>
                        </a:rPr>
                        <a:t>Inactivated Vaccines </a:t>
                      </a:r>
                      <a:endParaRPr lang="en-US" sz="1600" b="0" dirty="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Anthrax vaccine, adsorbed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SC or IM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Cholera </a:t>
                      </a:r>
                      <a:r>
                        <a:rPr lang="es-ES_tradnl" sz="1600" b="0" kern="1200" dirty="0" err="1" smtClean="0">
                          <a:solidFill>
                            <a:schemeClr val="tx1"/>
                          </a:solidFill>
                          <a:effectLst/>
                          <a:latin typeface="+mn-lt"/>
                          <a:ea typeface="+mn-ea"/>
                          <a:cs typeface="+mn-cs"/>
                        </a:rPr>
                        <a:t>vaccine</a:t>
                      </a:r>
                      <a:r>
                        <a:rPr lang="es-ES_tradnl" sz="1600" b="0" kern="1200" dirty="0" smtClean="0">
                          <a:solidFill>
                            <a:schemeClr val="tx1"/>
                          </a:solidFill>
                          <a:effectLst/>
                          <a:latin typeface="+mn-lt"/>
                          <a:ea typeface="+mn-ea"/>
                          <a:cs typeface="+mn-cs"/>
                        </a:rPr>
                        <a:t>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PO</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r>
                        <a:rPr lang="it-IT" sz="1600" b="0" i="1" kern="1200" dirty="0" err="1" smtClean="0">
                          <a:solidFill>
                            <a:schemeClr val="tx1"/>
                          </a:solidFill>
                          <a:effectLst/>
                          <a:latin typeface="+mn-lt"/>
                          <a:ea typeface="+mn-ea"/>
                          <a:cs typeface="+mn-cs"/>
                        </a:rPr>
                        <a:t>Haemophilus</a:t>
                      </a:r>
                      <a:r>
                        <a:rPr lang="it-IT" sz="1600" b="0" i="1" kern="1200" dirty="0" smtClean="0">
                          <a:solidFill>
                            <a:schemeClr val="tx1"/>
                          </a:solidFill>
                          <a:effectLst/>
                          <a:latin typeface="+mn-lt"/>
                          <a:ea typeface="+mn-ea"/>
                          <a:cs typeface="+mn-cs"/>
                        </a:rPr>
                        <a:t> </a:t>
                      </a:r>
                      <a:r>
                        <a:rPr lang="it-IT" sz="1600" b="0" i="1" kern="1200" dirty="0" err="1" smtClean="0">
                          <a:solidFill>
                            <a:schemeClr val="tx1"/>
                          </a:solidFill>
                          <a:effectLst/>
                          <a:latin typeface="+mn-lt"/>
                          <a:ea typeface="+mn-ea"/>
                          <a:cs typeface="+mn-cs"/>
                        </a:rPr>
                        <a:t>influenzae</a:t>
                      </a:r>
                      <a:r>
                        <a:rPr lang="it-IT" sz="1600" b="0" i="1" kern="1200" dirty="0" smtClean="0">
                          <a:solidFill>
                            <a:schemeClr val="tx1"/>
                          </a:solidFill>
                          <a:effectLst/>
                          <a:latin typeface="+mn-lt"/>
                          <a:ea typeface="+mn-ea"/>
                          <a:cs typeface="+mn-cs"/>
                        </a:rPr>
                        <a:t> </a:t>
                      </a:r>
                      <a:endParaRPr lang="it-IT" sz="1600" dirty="0" smtClean="0">
                        <a:effectLst/>
                      </a:endParaRPr>
                    </a:p>
                    <a:p>
                      <a:r>
                        <a:rPr lang="it-IT" sz="1600" b="0" kern="1200" dirty="0" err="1" smtClean="0">
                          <a:solidFill>
                            <a:schemeClr val="tx1"/>
                          </a:solidFill>
                          <a:effectLst/>
                          <a:latin typeface="+mn-lt"/>
                          <a:ea typeface="+mn-ea"/>
                          <a:cs typeface="+mn-cs"/>
                        </a:rPr>
                        <a:t>type</a:t>
                      </a:r>
                      <a:r>
                        <a:rPr lang="it-IT" sz="1600" b="0" kern="1200" dirty="0" smtClean="0">
                          <a:solidFill>
                            <a:schemeClr val="tx1"/>
                          </a:solidFill>
                          <a:effectLst/>
                          <a:latin typeface="+mn-lt"/>
                          <a:ea typeface="+mn-ea"/>
                          <a:cs typeface="+mn-cs"/>
                        </a:rPr>
                        <a:t> b (</a:t>
                      </a:r>
                      <a:r>
                        <a:rPr lang="it-IT" sz="1600" b="0" kern="1200" dirty="0" err="1" smtClean="0">
                          <a:solidFill>
                            <a:schemeClr val="tx1"/>
                          </a:solidFill>
                          <a:effectLst/>
                          <a:latin typeface="+mn-lt"/>
                          <a:ea typeface="+mn-ea"/>
                          <a:cs typeface="+mn-cs"/>
                        </a:rPr>
                        <a:t>Hib</a:t>
                      </a:r>
                      <a:r>
                        <a:rPr lang="it-IT" sz="1600" b="0" kern="1200" dirty="0" smtClean="0">
                          <a:solidFill>
                            <a:schemeClr val="tx1"/>
                          </a:solidFill>
                          <a:effectLst/>
                          <a:latin typeface="+mn-lt"/>
                          <a:ea typeface="+mn-ea"/>
                          <a:cs typeface="+mn-cs"/>
                        </a:rPr>
                        <a:t>)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IM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41680">
                <a:tc gridSpan="2">
                  <a:txBody>
                    <a:bodyPr/>
                    <a:lstStyle/>
                    <a:p>
                      <a:r>
                        <a:rPr lang="en-US" sz="1400" b="0" kern="1200" dirty="0" smtClean="0">
                          <a:solidFill>
                            <a:schemeClr val="tx1"/>
                          </a:solidFill>
                          <a:effectLst/>
                          <a:latin typeface="+mn-lt"/>
                          <a:ea typeface="+mn-ea"/>
                          <a:cs typeface="+mn-cs"/>
                        </a:rPr>
                        <a:t>*Bacillus </a:t>
                      </a:r>
                      <a:r>
                        <a:rPr lang="en-US" sz="1400" b="0" kern="1200" dirty="0" err="1" smtClean="0">
                          <a:solidFill>
                            <a:schemeClr val="tx1"/>
                          </a:solidFill>
                          <a:effectLst/>
                          <a:latin typeface="+mn-lt"/>
                          <a:ea typeface="+mn-ea"/>
                          <a:cs typeface="+mn-cs"/>
                        </a:rPr>
                        <a:t>Calmette</a:t>
                      </a:r>
                      <a:r>
                        <a:rPr lang="en-US" sz="1400" b="0" kern="1200" dirty="0" smtClean="0">
                          <a:solidFill>
                            <a:schemeClr val="tx1"/>
                          </a:solidFill>
                          <a:effectLst/>
                          <a:latin typeface="+mn-lt"/>
                          <a:ea typeface="+mn-ea"/>
                          <a:cs typeface="+mn-cs"/>
                        </a:rPr>
                        <a:t> Guerin (BCG) vaccine is not generally recommended for use in the United States because of a low risk of infection with </a:t>
                      </a:r>
                      <a:r>
                        <a:rPr lang="en-US" sz="1400" b="0" i="1" kern="1200" dirty="0" smtClean="0">
                          <a:solidFill>
                            <a:schemeClr val="tx1"/>
                          </a:solidFill>
                          <a:effectLst/>
                          <a:latin typeface="+mn-lt"/>
                          <a:ea typeface="+mn-ea"/>
                          <a:cs typeface="+mn-cs"/>
                        </a:rPr>
                        <a:t>Mycobacterium tuberculosis </a:t>
                      </a:r>
                      <a:r>
                        <a:rPr lang="en-US" sz="1400" b="0" kern="1200" dirty="0" smtClean="0">
                          <a:solidFill>
                            <a:schemeClr val="tx1"/>
                          </a:solidFill>
                          <a:effectLst/>
                          <a:latin typeface="+mn-lt"/>
                          <a:ea typeface="+mn-ea"/>
                          <a:cs typeface="+mn-cs"/>
                        </a:rPr>
                        <a:t>and other reasons. It should be considered only for people who meet specific criteria determined by a tuberculosis expert. </a:t>
                      </a:r>
                      <a:endParaRPr lang="en-US" sz="1400" dirty="0" smtClean="0"/>
                    </a:p>
                    <a:p>
                      <a:r>
                        <a:rPr lang="en-US" sz="1400" b="0" kern="1200" dirty="0" smtClean="0">
                          <a:solidFill>
                            <a:schemeClr val="tx1"/>
                          </a:solidFill>
                          <a:effectLst/>
                          <a:latin typeface="+mn-lt"/>
                          <a:ea typeface="+mn-ea"/>
                          <a:cs typeface="+mn-cs"/>
                        </a:rPr>
                        <a:t>PO, oral; IM, intramuscular; SC, subcutaneous. </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
        <p:nvSpPr>
          <p:cNvPr id="6" name="TextBox 5"/>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49853636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8"/>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4" name="Title 3"/>
          <p:cNvSpPr>
            <a:spLocks noGrp="1"/>
          </p:cNvSpPr>
          <p:nvPr>
            <p:ph type="title"/>
          </p:nvPr>
        </p:nvSpPr>
        <p:spPr/>
        <p:txBody>
          <a:bodyPr/>
          <a:lstStyle/>
          <a:p>
            <a:r>
              <a:rPr lang="en-US"/>
              <a:t>Table 20-1 Bacterial Vaccines </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3584638664"/>
              </p:ext>
            </p:extLst>
          </p:nvPr>
        </p:nvGraphicFramePr>
        <p:xfrm>
          <a:off x="457200" y="1600200"/>
          <a:ext cx="8229600" cy="4165600"/>
        </p:xfrm>
        <a:graphic>
          <a:graphicData uri="http://schemas.openxmlformats.org/drawingml/2006/table">
            <a:tbl>
              <a:tblPr firstRow="1" bandRow="1">
                <a:tableStyleId>{3B4B98B0-60AC-42C2-AFA5-B58CD77FA1E5}</a:tableStyleId>
              </a:tblPr>
              <a:tblGrid>
                <a:gridCol w="4114800"/>
                <a:gridCol w="4114800"/>
              </a:tblGrid>
              <a:tr h="370840">
                <a:tc>
                  <a:txBody>
                    <a:bodyPr/>
                    <a:lstStyle/>
                    <a:p>
                      <a:r>
                        <a:rPr lang="en-US" sz="1600" b="1" i="0" u="none" strike="noStrike" kern="1200" baseline="0" dirty="0" smtClean="0">
                          <a:solidFill>
                            <a:schemeClr val="tx1"/>
                          </a:solidFill>
                          <a:latin typeface="+mn-lt"/>
                          <a:ea typeface="+mn-ea"/>
                          <a:cs typeface="+mn-cs"/>
                        </a:rPr>
                        <a:t>VACCINE</a:t>
                      </a:r>
                      <a:endParaRPr lang="en-US" sz="1600"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1" i="0" u="none" strike="noStrike" kern="1200" baseline="0" dirty="0" smtClean="0">
                          <a:solidFill>
                            <a:schemeClr val="tx1"/>
                          </a:solidFill>
                          <a:latin typeface="+mn-lt"/>
                          <a:ea typeface="+mn-ea"/>
                          <a:cs typeface="+mn-cs"/>
                        </a:rPr>
                        <a:t>ROUTES OF</a:t>
                      </a:r>
                    </a:p>
                    <a:p>
                      <a:r>
                        <a:rPr lang="en-US" sz="1600" b="1" i="0" u="none" strike="noStrike" kern="1200" baseline="0" dirty="0" smtClean="0">
                          <a:solidFill>
                            <a:schemeClr val="tx1"/>
                          </a:solidFill>
                          <a:latin typeface="+mn-lt"/>
                          <a:ea typeface="+mn-ea"/>
                          <a:cs typeface="+mn-cs"/>
                        </a:rPr>
                        <a:t>ADMINISTRATION</a:t>
                      </a:r>
                      <a:endParaRPr lang="en-US" sz="1600"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gridSpan="2">
                  <a:txBody>
                    <a:bodyPr/>
                    <a:lstStyle/>
                    <a:p>
                      <a:r>
                        <a:rPr lang="en-US" sz="1600" b="0" kern="1200" dirty="0" smtClean="0">
                          <a:solidFill>
                            <a:schemeClr val="tx1"/>
                          </a:solidFill>
                          <a:effectLst/>
                          <a:latin typeface="+mn-lt"/>
                          <a:ea typeface="+mn-ea"/>
                          <a:cs typeface="+mn-cs"/>
                        </a:rPr>
                        <a:t>Inactivated Vaccines </a:t>
                      </a:r>
                      <a:endParaRPr lang="en-US" sz="1600" b="0" dirty="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Lyme disease vaccine (removed from U.S. market due to low demand)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IM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Meningococcal</a:t>
                      </a:r>
                      <a:r>
                        <a:rPr lang="it-IT" sz="1600" b="0" kern="1200" dirty="0" smtClean="0">
                          <a:solidFill>
                            <a:schemeClr val="tx1"/>
                          </a:solidFill>
                          <a:effectLst/>
                          <a:latin typeface="+mn-lt"/>
                          <a:ea typeface="+mn-ea"/>
                          <a:cs typeface="+mn-cs"/>
                        </a:rPr>
                        <a:t> </a:t>
                      </a:r>
                      <a:r>
                        <a:rPr lang="it-IT" sz="1600" b="0" kern="1200" dirty="0" err="1" smtClean="0">
                          <a:solidFill>
                            <a:schemeClr val="tx1"/>
                          </a:solidFill>
                          <a:effectLst/>
                          <a:latin typeface="+mn-lt"/>
                          <a:ea typeface="+mn-ea"/>
                          <a:cs typeface="+mn-cs"/>
                        </a:rPr>
                        <a:t>polysaccharide</a:t>
                      </a:r>
                      <a:r>
                        <a:rPr lang="it-IT" sz="1600" b="0" kern="1200" dirty="0" smtClean="0">
                          <a:solidFill>
                            <a:schemeClr val="tx1"/>
                          </a:solidFill>
                          <a:effectLst/>
                          <a:latin typeface="+mn-lt"/>
                          <a:ea typeface="+mn-ea"/>
                          <a:cs typeface="+mn-cs"/>
                        </a:rPr>
                        <a:t> vaccine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SC</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600" b="0" kern="1200" dirty="0" smtClean="0">
                          <a:solidFill>
                            <a:schemeClr val="tx1"/>
                          </a:solidFill>
                          <a:effectLst/>
                          <a:latin typeface="+mn-lt"/>
                          <a:ea typeface="+mn-ea"/>
                          <a:cs typeface="+mn-cs"/>
                        </a:rPr>
                        <a:t>Pertussis vaccine, </a:t>
                      </a:r>
                      <a:r>
                        <a:rPr lang="nl-NL" sz="1600" b="0" kern="1200" dirty="0" err="1" smtClean="0">
                          <a:solidFill>
                            <a:schemeClr val="tx1"/>
                          </a:solidFill>
                          <a:effectLst/>
                          <a:latin typeface="+mn-lt"/>
                          <a:ea typeface="+mn-ea"/>
                          <a:cs typeface="+mn-cs"/>
                        </a:rPr>
                        <a:t>adsorbed</a:t>
                      </a:r>
                      <a:r>
                        <a:rPr lang="nl-NL" sz="1600" b="0" kern="1200" dirty="0" smtClean="0">
                          <a:solidFill>
                            <a:schemeClr val="tx1"/>
                          </a:solidFill>
                          <a:effectLst/>
                          <a:latin typeface="+mn-lt"/>
                          <a:ea typeface="+mn-ea"/>
                          <a:cs typeface="+mn-cs"/>
                        </a:rPr>
                        <a:t> </a:t>
                      </a:r>
                      <a:endParaRPr lang="nl-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IM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o-RO" sz="1600" b="0" kern="1200" dirty="0" smtClean="0">
                          <a:solidFill>
                            <a:schemeClr val="tx1"/>
                          </a:solidFill>
                          <a:effectLst/>
                          <a:latin typeface="+mn-lt"/>
                          <a:ea typeface="+mn-ea"/>
                          <a:cs typeface="+mn-cs"/>
                        </a:rPr>
                        <a:t>Pneumococcal conjugate vaccine (Prevnar 13) </a:t>
                      </a:r>
                      <a:endParaRPr lang="ro-RO"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IM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Tetanus toxoid, adsorbed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IM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41680">
                <a:tc gridSpan="2">
                  <a:txBody>
                    <a:bodyPr/>
                    <a:lstStyle/>
                    <a:p>
                      <a:r>
                        <a:rPr lang="en-US" sz="1400" b="0" kern="1200" dirty="0" smtClean="0">
                          <a:solidFill>
                            <a:schemeClr val="tx1"/>
                          </a:solidFill>
                          <a:effectLst/>
                          <a:latin typeface="+mn-lt"/>
                          <a:ea typeface="+mn-ea"/>
                          <a:cs typeface="+mn-cs"/>
                        </a:rPr>
                        <a:t>*Bacillus </a:t>
                      </a:r>
                      <a:r>
                        <a:rPr lang="en-US" sz="1400" b="0" kern="1200" dirty="0" err="1" smtClean="0">
                          <a:solidFill>
                            <a:schemeClr val="tx1"/>
                          </a:solidFill>
                          <a:effectLst/>
                          <a:latin typeface="+mn-lt"/>
                          <a:ea typeface="+mn-ea"/>
                          <a:cs typeface="+mn-cs"/>
                        </a:rPr>
                        <a:t>Calmette</a:t>
                      </a:r>
                      <a:r>
                        <a:rPr lang="en-US" sz="1400" b="0" kern="1200" dirty="0" smtClean="0">
                          <a:solidFill>
                            <a:schemeClr val="tx1"/>
                          </a:solidFill>
                          <a:effectLst/>
                          <a:latin typeface="+mn-lt"/>
                          <a:ea typeface="+mn-ea"/>
                          <a:cs typeface="+mn-cs"/>
                        </a:rPr>
                        <a:t> Guerin (BCG) vaccine is not generally recommended for use in the United States because of a low risk of infection with </a:t>
                      </a:r>
                      <a:r>
                        <a:rPr lang="en-US" sz="1400" b="0" i="1" kern="1200" dirty="0" smtClean="0">
                          <a:solidFill>
                            <a:schemeClr val="tx1"/>
                          </a:solidFill>
                          <a:effectLst/>
                          <a:latin typeface="+mn-lt"/>
                          <a:ea typeface="+mn-ea"/>
                          <a:cs typeface="+mn-cs"/>
                        </a:rPr>
                        <a:t>Mycobacterium tuberculosis </a:t>
                      </a:r>
                      <a:r>
                        <a:rPr lang="en-US" sz="1400" b="0" kern="1200" dirty="0" smtClean="0">
                          <a:solidFill>
                            <a:schemeClr val="tx1"/>
                          </a:solidFill>
                          <a:effectLst/>
                          <a:latin typeface="+mn-lt"/>
                          <a:ea typeface="+mn-ea"/>
                          <a:cs typeface="+mn-cs"/>
                        </a:rPr>
                        <a:t>and other reasons. It should be considered only for people who meet specific criteria determined by a tuberculosis expert. </a:t>
                      </a:r>
                      <a:endParaRPr lang="en-US" sz="1400" dirty="0" smtClean="0"/>
                    </a:p>
                    <a:p>
                      <a:r>
                        <a:rPr lang="en-US" sz="1400" b="0" kern="1200" dirty="0" smtClean="0">
                          <a:solidFill>
                            <a:schemeClr val="tx1"/>
                          </a:solidFill>
                          <a:effectLst/>
                          <a:latin typeface="+mn-lt"/>
                          <a:ea typeface="+mn-ea"/>
                          <a:cs typeface="+mn-cs"/>
                        </a:rPr>
                        <a:t>PO, oral; IM, intramuscular; SC, subcutaneous. </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71616556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nvSpPr>
        <p:spPr bwMode="auto">
          <a:xfrm>
            <a:off x="228600" y="5181600"/>
            <a:ext cx="8686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GB" sz="1400" b="0">
              <a:latin typeface="Arial" charset="0"/>
            </a:endParaRPr>
          </a:p>
        </p:txBody>
      </p:sp>
      <p:sp>
        <p:nvSpPr>
          <p:cNvPr id="4" name="Title 3"/>
          <p:cNvSpPr>
            <a:spLocks noGrp="1"/>
          </p:cNvSpPr>
          <p:nvPr>
            <p:ph type="title"/>
          </p:nvPr>
        </p:nvSpPr>
        <p:spPr/>
        <p:txBody>
          <a:bodyPr/>
          <a:lstStyle/>
          <a:p>
            <a:r>
              <a:rPr lang="en-US"/>
              <a:t>Table 20-2 Inactivated Virus Vaccines </a:t>
            </a:r>
          </a:p>
        </p:txBody>
      </p:sp>
      <p:graphicFrame>
        <p:nvGraphicFramePr>
          <p:cNvPr id="2" name="Content Placeholder 1"/>
          <p:cNvGraphicFramePr>
            <a:graphicFrameLocks noGrp="1"/>
          </p:cNvGraphicFramePr>
          <p:nvPr>
            <p:ph idx="1"/>
            <p:extLst>
              <p:ext uri="{D42A27DB-BD31-4B8C-83A1-F6EECF244321}">
                <p14:modId xmlns:p14="http://schemas.microsoft.com/office/powerpoint/2010/main" val="2368005795"/>
              </p:ext>
            </p:extLst>
          </p:nvPr>
        </p:nvGraphicFramePr>
        <p:xfrm>
          <a:off x="457200" y="2006600"/>
          <a:ext cx="8229600" cy="3175000"/>
        </p:xfrm>
        <a:graphic>
          <a:graphicData uri="http://schemas.openxmlformats.org/drawingml/2006/table">
            <a:tbl>
              <a:tblPr firstRow="1" bandRow="1">
                <a:tableStyleId>{3B4B98B0-60AC-42C2-AFA5-B58CD77FA1E5}</a:tableStyleId>
              </a:tblPr>
              <a:tblGrid>
                <a:gridCol w="4114800"/>
                <a:gridCol w="4114800"/>
              </a:tblGrid>
              <a:tr h="370840">
                <a:tc>
                  <a:txBody>
                    <a:bodyPr/>
                    <a:lstStyle/>
                    <a:p>
                      <a:r>
                        <a:rPr lang="en-US" sz="1600" b="1" i="0" u="none" strike="noStrike" kern="1200" baseline="0" dirty="0" smtClean="0">
                          <a:solidFill>
                            <a:schemeClr val="tx1"/>
                          </a:solidFill>
                          <a:latin typeface="+mn-lt"/>
                          <a:ea typeface="+mn-ea"/>
                          <a:cs typeface="+mn-cs"/>
                        </a:rPr>
                        <a:t>VACCINE</a:t>
                      </a:r>
                      <a:endParaRPr lang="en-US" sz="1600"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b="1" i="0" u="none" strike="noStrike" kern="1200" baseline="0" dirty="0" smtClean="0">
                          <a:solidFill>
                            <a:schemeClr val="tx1"/>
                          </a:solidFill>
                          <a:latin typeface="+mn-lt"/>
                          <a:ea typeface="+mn-ea"/>
                          <a:cs typeface="+mn-cs"/>
                        </a:rPr>
                        <a:t>ROUTES OF</a:t>
                      </a:r>
                    </a:p>
                    <a:p>
                      <a:r>
                        <a:rPr lang="en-US" sz="1600" b="1" i="0" u="none" strike="noStrike" kern="1200" baseline="0" dirty="0" smtClean="0">
                          <a:solidFill>
                            <a:schemeClr val="tx1"/>
                          </a:solidFill>
                          <a:latin typeface="+mn-lt"/>
                          <a:ea typeface="+mn-ea"/>
                          <a:cs typeface="+mn-cs"/>
                        </a:rPr>
                        <a:t>ADMINISTRATION</a:t>
                      </a:r>
                      <a:endParaRPr lang="en-US" sz="1600" b="1"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Hepatitis A </a:t>
                      </a:r>
                      <a:r>
                        <a:rPr lang="es-ES_tradnl" sz="1600" b="0" kern="1200" dirty="0" err="1" smtClean="0">
                          <a:solidFill>
                            <a:schemeClr val="tx1"/>
                          </a:solidFill>
                          <a:effectLst/>
                          <a:latin typeface="+mn-lt"/>
                          <a:ea typeface="+mn-ea"/>
                          <a:cs typeface="+mn-cs"/>
                        </a:rPr>
                        <a:t>vaccine</a:t>
                      </a:r>
                      <a:r>
                        <a:rPr lang="es-ES_tradnl" sz="1600" b="0" kern="1200" dirty="0" smtClean="0">
                          <a:solidFill>
                            <a:schemeClr val="tx1"/>
                          </a:solidFill>
                          <a:effectLst/>
                          <a:latin typeface="+mn-lt"/>
                          <a:ea typeface="+mn-ea"/>
                          <a:cs typeface="+mn-cs"/>
                        </a:rPr>
                        <a:t>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IM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err="1" smtClean="0">
                          <a:solidFill>
                            <a:schemeClr val="tx1"/>
                          </a:solidFill>
                          <a:effectLst/>
                          <a:latin typeface="+mn-lt"/>
                          <a:ea typeface="+mn-ea"/>
                          <a:cs typeface="+mn-cs"/>
                        </a:rPr>
                        <a:t>Hepatitis</a:t>
                      </a:r>
                      <a:r>
                        <a:rPr lang="it-IT" sz="1600" b="0" kern="1200" dirty="0" smtClean="0">
                          <a:solidFill>
                            <a:schemeClr val="tx1"/>
                          </a:solidFill>
                          <a:effectLst/>
                          <a:latin typeface="+mn-lt"/>
                          <a:ea typeface="+mn-ea"/>
                          <a:cs typeface="+mn-cs"/>
                        </a:rPr>
                        <a:t> B vaccine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IM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600" b="0" kern="1200" dirty="0" smtClean="0">
                          <a:solidFill>
                            <a:schemeClr val="tx1"/>
                          </a:solidFill>
                          <a:effectLst/>
                          <a:latin typeface="+mn-lt"/>
                          <a:ea typeface="+mn-ea"/>
                          <a:cs typeface="+mn-cs"/>
                        </a:rPr>
                        <a:t>Influenza virus vaccine (</a:t>
                      </a:r>
                      <a:r>
                        <a:rPr lang="it-IT" sz="1600" b="0" kern="1200" dirty="0" err="1" smtClean="0">
                          <a:solidFill>
                            <a:schemeClr val="tx1"/>
                          </a:solidFill>
                          <a:effectLst/>
                          <a:latin typeface="+mn-lt"/>
                          <a:ea typeface="+mn-ea"/>
                          <a:cs typeface="+mn-cs"/>
                        </a:rPr>
                        <a:t>types</a:t>
                      </a:r>
                      <a:r>
                        <a:rPr lang="it-IT" sz="1600" b="0" kern="1200" dirty="0" smtClean="0">
                          <a:solidFill>
                            <a:schemeClr val="tx1"/>
                          </a:solidFill>
                          <a:effectLst/>
                          <a:latin typeface="+mn-lt"/>
                          <a:ea typeface="+mn-ea"/>
                          <a:cs typeface="+mn-cs"/>
                        </a:rPr>
                        <a:t> A and B) </a:t>
                      </a:r>
                      <a:endParaRPr lang="it-IT"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IM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b="0" kern="1200" dirty="0" smtClean="0">
                          <a:solidFill>
                            <a:schemeClr val="tx1"/>
                          </a:solidFill>
                          <a:effectLst/>
                          <a:latin typeface="+mn-lt"/>
                          <a:ea typeface="+mn-ea"/>
                          <a:cs typeface="+mn-cs"/>
                        </a:rPr>
                        <a:t>Poliovirus vaccine, inactivated </a:t>
                      </a:r>
                      <a:endParaRPr lang="en-US"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SC or IM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_tradnl" sz="1600" b="0" kern="1200" dirty="0" smtClean="0">
                          <a:solidFill>
                            <a:schemeClr val="tx1"/>
                          </a:solidFill>
                          <a:effectLst/>
                          <a:latin typeface="+mn-lt"/>
                          <a:ea typeface="+mn-ea"/>
                          <a:cs typeface="+mn-cs"/>
                        </a:rPr>
                        <a:t>Rabies virus </a:t>
                      </a:r>
                      <a:r>
                        <a:rPr lang="es-ES_tradnl" sz="1600" b="0" kern="1200" dirty="0" err="1" smtClean="0">
                          <a:solidFill>
                            <a:schemeClr val="tx1"/>
                          </a:solidFill>
                          <a:effectLst/>
                          <a:latin typeface="+mn-lt"/>
                          <a:ea typeface="+mn-ea"/>
                          <a:cs typeface="+mn-cs"/>
                        </a:rPr>
                        <a:t>vaccine</a:t>
                      </a:r>
                      <a:r>
                        <a:rPr lang="es-ES_tradnl" sz="1600" b="0" kern="1200" dirty="0" smtClean="0">
                          <a:solidFill>
                            <a:schemeClr val="tx1"/>
                          </a:solidFill>
                          <a:effectLst/>
                          <a:latin typeface="+mn-lt"/>
                          <a:ea typeface="+mn-ea"/>
                          <a:cs typeface="+mn-cs"/>
                        </a:rPr>
                        <a:t> </a:t>
                      </a:r>
                      <a:endParaRPr lang="es-ES_tradnl" sz="1600" dirty="0" smtClean="0">
                        <a:effectLst/>
                      </a:endParaRPr>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r>
                        <a:rPr lang="en-US" sz="1600" dirty="0" smtClean="0"/>
                        <a:t>IM</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41680">
                <a:tc gridSpan="2">
                  <a:txBody>
                    <a:bodyPr/>
                    <a:lstStyle/>
                    <a:p>
                      <a:r>
                        <a:rPr lang="en-US" sz="1400" b="1" i="1" kern="1200" dirty="0" smtClean="0">
                          <a:solidFill>
                            <a:schemeClr val="tx1"/>
                          </a:solidFill>
                          <a:effectLst/>
                          <a:latin typeface="+mn-lt"/>
                          <a:ea typeface="+mn-ea"/>
                          <a:cs typeface="+mn-cs"/>
                        </a:rPr>
                        <a:t>Note: </a:t>
                      </a:r>
                      <a:r>
                        <a:rPr lang="en-US" sz="1400" b="0" kern="1200" dirty="0" smtClean="0">
                          <a:solidFill>
                            <a:schemeClr val="tx1"/>
                          </a:solidFill>
                          <a:effectLst/>
                          <a:latin typeface="+mn-lt"/>
                          <a:ea typeface="+mn-ea"/>
                          <a:cs typeface="+mn-cs"/>
                        </a:rPr>
                        <a:t>The measles, mumps, and rubella (MMR) vaccine contains live attenuated viruses and must be administered subcutaneously. </a:t>
                      </a:r>
                      <a:endParaRPr lang="en-US" sz="1400" dirty="0" smtClean="0"/>
                    </a:p>
                    <a:p>
                      <a:r>
                        <a:rPr lang="en-US" sz="1400" b="0" kern="1200" dirty="0" smtClean="0">
                          <a:solidFill>
                            <a:schemeClr val="tx1"/>
                          </a:solidFill>
                          <a:effectLst/>
                          <a:latin typeface="+mn-lt"/>
                          <a:ea typeface="+mn-ea"/>
                          <a:cs typeface="+mn-cs"/>
                        </a:rPr>
                        <a:t>IM, intramuscular; SC, subcutaneous. </a:t>
                      </a:r>
                      <a:endParaRPr lang="en-US" sz="1600"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hMerge="1">
                  <a:txBody>
                    <a:bodyPr/>
                    <a:lstStyle/>
                    <a:p>
                      <a:endParaRPr lang="en-US"/>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468554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en-US"/>
              <a:t>Standards for Childhood Immunization</a:t>
            </a:r>
          </a:p>
        </p:txBody>
      </p:sp>
      <p:sp>
        <p:nvSpPr>
          <p:cNvPr id="44034" name="Rectangle 3"/>
          <p:cNvSpPr>
            <a:spLocks noGrp="1" noChangeArrowheads="1"/>
          </p:cNvSpPr>
          <p:nvPr>
            <p:ph type="body" idx="1"/>
          </p:nvPr>
        </p:nvSpPr>
        <p:spPr/>
        <p:txBody>
          <a:bodyPr/>
          <a:lstStyle/>
          <a:p>
            <a:r>
              <a:rPr lang="en-US" dirty="0"/>
              <a:t>Childhood </a:t>
            </a:r>
            <a:r>
              <a:rPr lang="en-US" dirty="0" smtClean="0"/>
              <a:t>immunization</a:t>
            </a:r>
            <a:endParaRPr lang="en-US" dirty="0"/>
          </a:p>
          <a:p>
            <a:pPr lvl="1"/>
            <a:r>
              <a:rPr lang="en-US" dirty="0"/>
              <a:t>One of most important public health measures</a:t>
            </a:r>
          </a:p>
          <a:p>
            <a:r>
              <a:rPr lang="en-US" dirty="0"/>
              <a:t>Children should be immunized against </a:t>
            </a:r>
            <a:r>
              <a:rPr lang="en-US" dirty="0" smtClean="0"/>
              <a:t>eight </a:t>
            </a:r>
            <a:r>
              <a:rPr lang="en-US" dirty="0"/>
              <a:t>infectious diseases</a:t>
            </a:r>
          </a:p>
          <a:p>
            <a:pPr lvl="1"/>
            <a:r>
              <a:rPr lang="en-US" dirty="0"/>
              <a:t>Also, hepatitis </a:t>
            </a:r>
            <a:r>
              <a:rPr lang="en-US" dirty="0" smtClean="0"/>
              <a:t>A</a:t>
            </a:r>
          </a:p>
          <a:p>
            <a:pPr lvl="2"/>
            <a:r>
              <a:rPr lang="en-US" dirty="0" smtClean="0"/>
              <a:t>In areas </a:t>
            </a:r>
            <a:r>
              <a:rPr lang="en-US" dirty="0"/>
              <a:t>of high </a:t>
            </a:r>
            <a:r>
              <a:rPr lang="en-US" dirty="0" smtClean="0"/>
              <a:t>incidence</a:t>
            </a:r>
            <a:endParaRPr lang="en-US" dirty="0"/>
          </a:p>
          <a:p>
            <a:pPr lvl="1"/>
            <a:r>
              <a:rPr lang="en-US" dirty="0"/>
              <a:t>Human papillomavirus</a:t>
            </a:r>
          </a:p>
        </p:txBody>
      </p:sp>
    </p:spTree>
    <p:extLst>
      <p:ext uri="{BB962C8B-B14F-4D97-AF65-F5344CB8AC3E}">
        <p14:creationId xmlns:p14="http://schemas.microsoft.com/office/powerpoint/2010/main" val="28283573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lstStyle/>
          <a:p>
            <a:r>
              <a:rPr lang="en-US" b="1"/>
              <a:t>Table 20-3</a:t>
            </a:r>
            <a:r>
              <a:rPr lang="en-US"/>
              <a:t> Recommended immunization Schedule for persons ages 0–6 years—United States, 2016 </a:t>
            </a:r>
          </a:p>
        </p:txBody>
      </p:sp>
      <p:pic>
        <p:nvPicPr>
          <p:cNvPr id="5" name="Picture 4" descr="Immunizations for children are recommended as follows by vaccination. Hep B: birth, 1 to 2 months, 6 to 18 months. R V: 2 months, 4 months, and 6 months. D TaP: 2 months, 4 months, 6 months, 15 to 18 months, and 4 to 6 years. Hib: 2 months, 4 months, 6 months, 12 to 15 months. P C V: 2 months, 4 months, 6 months, 12 to 15 months. I P V: 2 months, 4 months, 6 to 18 months. Influenza, yearly: 6 months to 6 years. Two doses of the influenza vaccine, given at least four weeks apart, are recommended for children aged 6 months through 8 years of age who are getting an influenza flu vaccine for the first time and for some other children in this age group. M M R: 12 to 15 months, 5 to 6 years. Varicella: 12 to 15 months, 4 to 6 years. Hep Ay: 12 to 23 months. Two doses of H e p A vaccine are needed for lasting protection. The first dose of H e p A vaccine should be given between 12 months and 23 months of age. The second dose should be given 6 to 18 months later. H e p A vaccination may be given to any child 12 months and older to protect against H e p A. Children and adolescents who did not receive the H e p A vaccine and are at high risk should be vaccinated against H e p A. Note: If your child misses a shot, you don’t need to start over. Just go back to your child’s doctor for the next shot. Talk with your child’s doctor if you have questions about vaccines. Is your family growing? To protect your new baby and yourself against whooping cough, get a T D a p vaccine in the third trimester of each pregnancy. Talk to your doctor for more details. "/>
          <p:cNvPicPr>
            <a:picLocks noChangeAspect="1"/>
          </p:cNvPicPr>
          <p:nvPr/>
        </p:nvPicPr>
        <p:blipFill>
          <a:blip r:embed="rId3"/>
          <a:stretch>
            <a:fillRect/>
          </a:stretch>
        </p:blipFill>
        <p:spPr>
          <a:xfrm>
            <a:off x="1219200" y="539750"/>
            <a:ext cx="6781800" cy="5029200"/>
          </a:xfrm>
          <a:prstGeom prst="rect">
            <a:avLst/>
          </a:prstGeom>
        </p:spPr>
      </p:pic>
    </p:spTree>
    <p:extLst>
      <p:ext uri="{BB962C8B-B14F-4D97-AF65-F5344CB8AC3E}">
        <p14:creationId xmlns:p14="http://schemas.microsoft.com/office/powerpoint/2010/main" val="238837486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lstStyle/>
          <a:p>
            <a:r>
              <a:rPr lang="en-US"/>
              <a:t>Standards of Immunization for Adults Age 65 Years and Under</a:t>
            </a:r>
          </a:p>
        </p:txBody>
      </p:sp>
      <p:sp>
        <p:nvSpPr>
          <p:cNvPr id="48130" name="Rectangle 3"/>
          <p:cNvSpPr>
            <a:spLocks noGrp="1" noChangeArrowheads="1"/>
          </p:cNvSpPr>
          <p:nvPr>
            <p:ph type="body" idx="1"/>
          </p:nvPr>
        </p:nvSpPr>
        <p:spPr/>
        <p:txBody>
          <a:bodyPr/>
          <a:lstStyle/>
          <a:p>
            <a:r>
              <a:rPr lang="en-US" dirty="0"/>
              <a:t>Only routine </a:t>
            </a:r>
            <a:r>
              <a:rPr lang="en-US" dirty="0" smtClean="0"/>
              <a:t>immunization</a:t>
            </a:r>
            <a:endParaRPr lang="en-US" dirty="0"/>
          </a:p>
          <a:p>
            <a:pPr lvl="1"/>
            <a:r>
              <a:rPr lang="en-US" dirty="0"/>
              <a:t>Booster doses (increases effectiveness of original medication) every 10 </a:t>
            </a:r>
            <a:r>
              <a:rPr lang="en-US" dirty="0" smtClean="0"/>
              <a:t>years</a:t>
            </a:r>
            <a:endParaRPr lang="en-US" dirty="0"/>
          </a:p>
          <a:p>
            <a:pPr lvl="2"/>
            <a:r>
              <a:rPr lang="en-US" dirty="0"/>
              <a:t>Adult diphtheria </a:t>
            </a:r>
          </a:p>
          <a:p>
            <a:pPr lvl="2"/>
            <a:r>
              <a:rPr lang="en-US" dirty="0"/>
              <a:t>Tetanus toxoid </a:t>
            </a:r>
          </a:p>
          <a:p>
            <a:r>
              <a:rPr lang="en-US" dirty="0"/>
              <a:t>Shingles vaccine (</a:t>
            </a:r>
            <a:r>
              <a:rPr lang="en-US" dirty="0" err="1"/>
              <a:t>Zostavax</a:t>
            </a:r>
            <a:r>
              <a:rPr lang="en-US" dirty="0"/>
              <a:t>)</a:t>
            </a:r>
          </a:p>
          <a:p>
            <a:pPr lvl="1"/>
            <a:r>
              <a:rPr lang="en-US" dirty="0"/>
              <a:t>Recommended for adults 60 and older</a:t>
            </a:r>
          </a:p>
          <a:p>
            <a:endParaRPr lang="en-US" dirty="0"/>
          </a:p>
        </p:txBody>
      </p:sp>
    </p:spTree>
    <p:extLst>
      <p:ext uri="{BB962C8B-B14F-4D97-AF65-F5344CB8AC3E}">
        <p14:creationId xmlns:p14="http://schemas.microsoft.com/office/powerpoint/2010/main" val="381721914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r>
              <a:rPr lang="en-US"/>
              <a:t>Standards of Immunization for Adults Age 65 Years and Under</a:t>
            </a:r>
          </a:p>
        </p:txBody>
      </p:sp>
      <p:sp>
        <p:nvSpPr>
          <p:cNvPr id="50178" name="Rectangle 3"/>
          <p:cNvSpPr>
            <a:spLocks noGrp="1" noChangeArrowheads="1"/>
          </p:cNvSpPr>
          <p:nvPr>
            <p:ph type="body" idx="1"/>
          </p:nvPr>
        </p:nvSpPr>
        <p:spPr/>
        <p:txBody>
          <a:bodyPr/>
          <a:lstStyle/>
          <a:p>
            <a:r>
              <a:rPr lang="en-US"/>
              <a:t>Circumstances That Require Adult Booster Immunization</a:t>
            </a:r>
          </a:p>
          <a:p>
            <a:pPr lvl="1"/>
            <a:r>
              <a:rPr lang="en-US"/>
              <a:t>Pediatric immunizations updated for: </a:t>
            </a:r>
          </a:p>
          <a:p>
            <a:pPr lvl="2"/>
            <a:r>
              <a:rPr lang="en-US"/>
              <a:t>Who travel internationally</a:t>
            </a:r>
          </a:p>
          <a:p>
            <a:pPr lvl="2"/>
            <a:r>
              <a:rPr lang="en-US"/>
              <a:t>Women who may become pregnant  </a:t>
            </a:r>
          </a:p>
          <a:p>
            <a:pPr lvl="2"/>
            <a:r>
              <a:rPr lang="en-US"/>
              <a:t>With chronic illnesses</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40180978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t>Standards of Immunization for Adults Age 65 Years and Under</a:t>
            </a:r>
          </a:p>
        </p:txBody>
      </p:sp>
      <p:sp>
        <p:nvSpPr>
          <p:cNvPr id="52225" name="Rectangle 3"/>
          <p:cNvSpPr>
            <a:spLocks noGrp="1" noChangeArrowheads="1"/>
          </p:cNvSpPr>
          <p:nvPr>
            <p:ph type="body" idx="1"/>
          </p:nvPr>
        </p:nvSpPr>
        <p:spPr/>
        <p:txBody>
          <a:bodyPr/>
          <a:lstStyle/>
          <a:p>
            <a:r>
              <a:rPr lang="en-US" dirty="0"/>
              <a:t>Other Adult Immunizations</a:t>
            </a:r>
          </a:p>
          <a:p>
            <a:pPr lvl="1"/>
            <a:r>
              <a:rPr lang="en-US" dirty="0"/>
              <a:t>Influenza (annual</a:t>
            </a:r>
            <a:r>
              <a:rPr lang="en-US" dirty="0" smtClean="0"/>
              <a:t>) </a:t>
            </a:r>
            <a:endParaRPr lang="en-US" dirty="0"/>
          </a:p>
          <a:p>
            <a:pPr lvl="2"/>
            <a:r>
              <a:rPr lang="en-US" dirty="0"/>
              <a:t>For those at high-risk for complications </a:t>
            </a:r>
          </a:p>
          <a:p>
            <a:pPr lvl="1"/>
            <a:r>
              <a:rPr lang="en-US" dirty="0"/>
              <a:t>Pneumococcal vaccine with: </a:t>
            </a:r>
          </a:p>
          <a:p>
            <a:pPr lvl="2"/>
            <a:r>
              <a:rPr lang="en-US" dirty="0"/>
              <a:t>Any major immunosuppression condition</a:t>
            </a:r>
          </a:p>
          <a:p>
            <a:pPr lvl="2"/>
            <a:r>
              <a:rPr lang="en-US" dirty="0"/>
              <a:t>Pulmonary or cardiovascular diseases</a:t>
            </a:r>
          </a:p>
          <a:p>
            <a:pPr lvl="2"/>
            <a:r>
              <a:rPr lang="en-US" dirty="0"/>
              <a:t>Chronic hepatic or renal disorders</a:t>
            </a:r>
          </a:p>
          <a:p>
            <a:pPr lvl="2"/>
            <a:r>
              <a:rPr lang="en-US" dirty="0"/>
              <a:t>Diabetes mellitus </a:t>
            </a:r>
          </a:p>
        </p:txBody>
      </p:sp>
      <p:sp>
        <p:nvSpPr>
          <p:cNvPr id="52227" name="Text Box 5"/>
          <p:cNvSpPr txBox="1">
            <a:spLocks noChangeArrowheads="1"/>
          </p:cNvSpPr>
          <p:nvPr/>
        </p:nvSpPr>
        <p:spPr bwMode="auto">
          <a:xfrm>
            <a:off x="4800600" y="35814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spcBef>
                <a:spcPct val="50000"/>
              </a:spcBef>
            </a:pPr>
            <a:endParaRPr lang="en-GB"/>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571987987"/>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title"/>
          </p:nvPr>
        </p:nvSpPr>
        <p:spPr/>
        <p:txBody>
          <a:bodyPr/>
          <a:lstStyle/>
          <a:p>
            <a:r>
              <a:rPr lang="en-US"/>
              <a:t>Standards of Immunization for Adults Age 65 Years and Under</a:t>
            </a:r>
          </a:p>
        </p:txBody>
      </p:sp>
      <p:sp>
        <p:nvSpPr>
          <p:cNvPr id="54273" name="Rectangle 2"/>
          <p:cNvSpPr>
            <a:spLocks noGrp="1" noChangeArrowheads="1"/>
          </p:cNvSpPr>
          <p:nvPr>
            <p:ph type="body" idx="1"/>
          </p:nvPr>
        </p:nvSpPr>
        <p:spPr/>
        <p:txBody>
          <a:bodyPr/>
          <a:lstStyle/>
          <a:p>
            <a:r>
              <a:rPr lang="en-US" dirty="0"/>
              <a:t>International Adult Immunizations</a:t>
            </a:r>
          </a:p>
          <a:p>
            <a:pPr lvl="1"/>
            <a:r>
              <a:rPr lang="en-US" dirty="0"/>
              <a:t>International Certificate of Vaccination </a:t>
            </a:r>
          </a:p>
          <a:p>
            <a:pPr lvl="2"/>
            <a:r>
              <a:rPr lang="en-US" dirty="0"/>
              <a:t>May be required for:</a:t>
            </a:r>
          </a:p>
          <a:p>
            <a:pPr lvl="3"/>
            <a:r>
              <a:rPr lang="en-US" dirty="0"/>
              <a:t>Yellow fever </a:t>
            </a:r>
          </a:p>
          <a:p>
            <a:pPr lvl="3"/>
            <a:r>
              <a:rPr lang="en-US" dirty="0"/>
              <a:t>Hepatitis A (</a:t>
            </a:r>
            <a:r>
              <a:rPr lang="en-US" dirty="0" err="1"/>
              <a:t>Havrix</a:t>
            </a:r>
            <a:r>
              <a:rPr lang="en-US" dirty="0"/>
              <a:t>, VAQTA) </a:t>
            </a:r>
          </a:p>
          <a:p>
            <a:pPr lvl="1"/>
            <a:r>
              <a:rPr lang="en-US" dirty="0"/>
              <a:t>Cholera, typhoid, and plague vaccines may be </a:t>
            </a:r>
            <a:r>
              <a:rPr lang="en-US" dirty="0" smtClean="0"/>
              <a:t>suggested.</a:t>
            </a:r>
            <a:endParaRPr lang="en-US" dirty="0"/>
          </a:p>
        </p:txBody>
      </p:sp>
      <p:sp>
        <p:nvSpPr>
          <p:cNvPr id="54275" name="Text Box 4"/>
          <p:cNvSpPr txBox="1">
            <a:spLocks noChangeArrowheads="1"/>
          </p:cNvSpPr>
          <p:nvPr/>
        </p:nvSpPr>
        <p:spPr bwMode="auto">
          <a:xfrm>
            <a:off x="4800600" y="35814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spcBef>
                <a:spcPct val="50000"/>
              </a:spcBef>
            </a:pPr>
            <a:endParaRPr lang="en-GB"/>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292142524"/>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3"/>
          <p:cNvSpPr>
            <a:spLocks noGrp="1" noChangeArrowheads="1"/>
          </p:cNvSpPr>
          <p:nvPr>
            <p:ph type="title"/>
          </p:nvPr>
        </p:nvSpPr>
        <p:spPr/>
        <p:txBody>
          <a:bodyPr/>
          <a:lstStyle/>
          <a:p>
            <a:r>
              <a:rPr lang="en-US"/>
              <a:t>Standards of Immunization for Adults Age 65 Years and Under</a:t>
            </a:r>
          </a:p>
        </p:txBody>
      </p:sp>
      <p:sp>
        <p:nvSpPr>
          <p:cNvPr id="56321" name="Rectangle 2"/>
          <p:cNvSpPr>
            <a:spLocks noGrp="1" noChangeArrowheads="1"/>
          </p:cNvSpPr>
          <p:nvPr>
            <p:ph type="body" idx="1"/>
          </p:nvPr>
        </p:nvSpPr>
        <p:spPr/>
        <p:txBody>
          <a:bodyPr/>
          <a:lstStyle/>
          <a:p>
            <a:r>
              <a:rPr lang="en-US" dirty="0"/>
              <a:t>Other Adult Immunizations</a:t>
            </a:r>
          </a:p>
          <a:p>
            <a:pPr lvl="1"/>
            <a:r>
              <a:rPr lang="en-US" dirty="0"/>
              <a:t>Hepatitis B </a:t>
            </a:r>
            <a:r>
              <a:rPr lang="en-US" dirty="0" smtClean="0"/>
              <a:t>vaccine</a:t>
            </a:r>
            <a:endParaRPr lang="en-US" dirty="0"/>
          </a:p>
          <a:p>
            <a:pPr lvl="2"/>
            <a:r>
              <a:rPr lang="en-US" dirty="0"/>
              <a:t>For health-care workers with exposure to human blood and tissues </a:t>
            </a:r>
          </a:p>
          <a:p>
            <a:pPr lvl="1"/>
            <a:r>
              <a:rPr lang="en-US" dirty="0"/>
              <a:t>BCG </a:t>
            </a:r>
            <a:r>
              <a:rPr lang="en-US" dirty="0" smtClean="0"/>
              <a:t>vaccine</a:t>
            </a:r>
            <a:endParaRPr lang="en-US" dirty="0"/>
          </a:p>
          <a:p>
            <a:pPr lvl="2"/>
            <a:r>
              <a:rPr lang="en-US" dirty="0"/>
              <a:t>For extremely high-risk individuals</a:t>
            </a:r>
          </a:p>
          <a:p>
            <a:pPr lvl="2"/>
            <a:r>
              <a:rPr lang="en-US" dirty="0" smtClean="0"/>
              <a:t>Also </a:t>
            </a:r>
            <a:r>
              <a:rPr lang="en-US" dirty="0"/>
              <a:t>used to treat bladder cancer</a:t>
            </a:r>
          </a:p>
        </p:txBody>
      </p:sp>
      <p:sp>
        <p:nvSpPr>
          <p:cNvPr id="56323" name="Text Box 4"/>
          <p:cNvSpPr txBox="1">
            <a:spLocks noChangeArrowheads="1"/>
          </p:cNvSpPr>
          <p:nvPr/>
        </p:nvSpPr>
        <p:spPr bwMode="auto">
          <a:xfrm>
            <a:off x="4800600" y="35814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spcBef>
                <a:spcPct val="50000"/>
              </a:spcBef>
            </a:pPr>
            <a:endParaRPr lang="en-GB"/>
          </a:p>
        </p:txBody>
      </p:sp>
    </p:spTree>
    <p:extLst>
      <p:ext uri="{BB962C8B-B14F-4D97-AF65-F5344CB8AC3E}">
        <p14:creationId xmlns:p14="http://schemas.microsoft.com/office/powerpoint/2010/main" val="2319351718"/>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title"/>
          </p:nvPr>
        </p:nvSpPr>
        <p:spPr/>
        <p:txBody>
          <a:bodyPr/>
          <a:lstStyle/>
          <a:p>
            <a:r>
              <a:rPr lang="en-US"/>
              <a:t>Standards of Immunization for Adults Age 65 Years and Older</a:t>
            </a:r>
          </a:p>
        </p:txBody>
      </p:sp>
      <p:sp>
        <p:nvSpPr>
          <p:cNvPr id="58369" name="Rectangle 2"/>
          <p:cNvSpPr>
            <a:spLocks noGrp="1" noChangeArrowheads="1"/>
          </p:cNvSpPr>
          <p:nvPr>
            <p:ph type="body" idx="1"/>
          </p:nvPr>
        </p:nvSpPr>
        <p:spPr/>
        <p:txBody>
          <a:bodyPr/>
          <a:lstStyle/>
          <a:p>
            <a:r>
              <a:rPr lang="en-US" dirty="0"/>
              <a:t>Boosters every 10 </a:t>
            </a:r>
            <a:r>
              <a:rPr lang="en-US" dirty="0" smtClean="0"/>
              <a:t>years</a:t>
            </a:r>
            <a:endParaRPr lang="en-US" dirty="0"/>
          </a:p>
          <a:p>
            <a:pPr lvl="1"/>
            <a:r>
              <a:rPr lang="en-US" dirty="0"/>
              <a:t>Diphtheria</a:t>
            </a:r>
          </a:p>
          <a:p>
            <a:pPr lvl="1"/>
            <a:r>
              <a:rPr lang="en-US" dirty="0"/>
              <a:t>Tetanus toxoid</a:t>
            </a:r>
          </a:p>
          <a:p>
            <a:r>
              <a:rPr lang="en-US" dirty="0"/>
              <a:t>Booster of pneumococcal </a:t>
            </a:r>
            <a:r>
              <a:rPr lang="en-US" dirty="0" smtClean="0"/>
              <a:t>vaccine  </a:t>
            </a:r>
            <a:endParaRPr lang="en-US" dirty="0"/>
          </a:p>
          <a:p>
            <a:pPr lvl="1"/>
            <a:r>
              <a:rPr lang="en-US" dirty="0"/>
              <a:t>If at highest risk for fatal pneumococcal disease</a:t>
            </a:r>
          </a:p>
          <a:p>
            <a:pPr lvl="1"/>
            <a:r>
              <a:rPr lang="en-US" dirty="0"/>
              <a:t>Every 5 years after initial dose </a:t>
            </a:r>
          </a:p>
          <a:p>
            <a:pPr lvl="1"/>
            <a:endParaRPr lang="en-US" dirty="0"/>
          </a:p>
        </p:txBody>
      </p:sp>
      <p:sp>
        <p:nvSpPr>
          <p:cNvPr id="58371" name="Text Box 4"/>
          <p:cNvSpPr txBox="1">
            <a:spLocks noChangeArrowheads="1"/>
          </p:cNvSpPr>
          <p:nvPr/>
        </p:nvSpPr>
        <p:spPr bwMode="auto">
          <a:xfrm>
            <a:off x="4800600" y="35814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spcBef>
                <a:spcPct val="50000"/>
              </a:spcBef>
            </a:pPr>
            <a:endParaRPr lang="en-GB"/>
          </a:p>
        </p:txBody>
      </p:sp>
    </p:spTree>
    <p:extLst>
      <p:ext uri="{BB962C8B-B14F-4D97-AF65-F5344CB8AC3E}">
        <p14:creationId xmlns:p14="http://schemas.microsoft.com/office/powerpoint/2010/main" val="285919589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b="1"/>
              <a:t>Table 20-4</a:t>
            </a:r>
            <a:r>
              <a:rPr lang="en-US"/>
              <a:t> Recommended Adult immunization Schedule, 2016 </a:t>
            </a:r>
          </a:p>
        </p:txBody>
      </p:sp>
      <p:pic>
        <p:nvPicPr>
          <p:cNvPr id="5" name="Picture 4" descr="Figure 1 shows the vaccine followed by the recommended age group for people who meet 1 of 2 conditions: 1. Recommended for all persons who meet the age requirement lack documentation of vaccination, or lack evidence of past infection, while zoster vaccine is recommended regardless of past infection; 2. Recommended for persons with a risk factor such as medical, occupational, lifestyle, or other indication. Influenza: 1, 19 to over 65; T d a p: 1, 19 to over 65, substitute T d a p for T d once, then T d booster every 10 years; varicella: 1, 19 to over 65, 2 doses; H P V female: 1, 19 to 26, 3 doses; H P V male: 1, 19 to 21, 3 doses, 2 for 22 to 26, 3 doses; zoster: 1, 60 to 65, 1 dose; M M R: 1, 19 to 58, 1 or 2 doses depending on indication; P C V 13: 2, 19 to 64, 1 dose, 1, 65 and over; P P S V 23: 2, 19 to 64, 1 or 2 doses depending on indication, and 1, over 65, 1 dose; H e p A: 2, 19 to over 65, 2 or 3 doses depending on vaccine; H e p B: 2, 19 to over 65, 3 doses; M e n A C W Y or M P S V 4: 2, 19 to over 65, 1 or more doses depending on indication; M e n B: 2, 19 to over 65, 2 or 3 doses depending on vaccine; H I b: 2, 19 to over 65, 1 or 3 doses depending on indication. "/>
          <p:cNvPicPr>
            <a:picLocks noChangeAspect="1"/>
          </p:cNvPicPr>
          <p:nvPr/>
        </p:nvPicPr>
        <p:blipFill>
          <a:blip r:embed="rId2"/>
          <a:stretch>
            <a:fillRect/>
          </a:stretch>
        </p:blipFill>
        <p:spPr>
          <a:xfrm>
            <a:off x="457200" y="461963"/>
            <a:ext cx="8229600" cy="5337175"/>
          </a:xfrm>
          <a:prstGeom prst="rect">
            <a:avLst/>
          </a:prstGeom>
        </p:spPr>
      </p:pic>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46209428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n-US" b="1"/>
              <a:t>Table 20-4 (continued)</a:t>
            </a:r>
            <a:r>
              <a:rPr lang="en-US"/>
              <a:t> Recommended Adult immunization Schedule, 2016 </a:t>
            </a:r>
          </a:p>
        </p:txBody>
      </p:sp>
      <p:pic>
        <p:nvPicPr>
          <p:cNvPr id="3" name="Picture 2" descr="Figure 2 shows the vaccine followed by the medical indication for people who meet 1 of 2 conditions: 1. Recommended for all persons who meet the age requirement lack documentation of vaccination, or lack evidence of past infection, while zoster vaccine is recommended regardless of past infection; 2. Recommended for persons with a risk factor such as medical, occupational, lifestyle, or other indication. Influenza: 1, pregnancy; immune compromising conditions excluding H I V infection; H I V infection C D 4 plus count cells per micro liter less than 200 or greater than or equal to 200; men who have sex with men; kidney failure, end stage renal disease, on hemodialysis; heart disease, chronic lung disease, chronic alcoholism; asplenia and persistent complement component deficiencies; chronic liver disease; diabetes; healthcare personnel; 1 dose annually. T d, T d a p: 1, pregnancy; immune compromising conditions excluding H I V infection; H I V infection C D 4 plus count cells per micro liter less than 200 or greater than or equal to 200; men who have sex with men; kidney failure, end stage renal disease, on hemodialysis; heart disease, chronic lung disease, chronic alcoholism; asplenia and persistent complement component deficiencies; chronic liver disease; diabetes; healthcare personnel; 1 dose T d a p with each pregnancy, substitute T d a p for T d once, then T d booster every 10 years. Varicella: contraindicated for pregnancy; immune compromising conditions excluding H I V infection; H I V infection C D 4 plus count cells per micro liter less than 200; 1, for 2 doses for greater than or equal to 200; men who have sex with men; kidney failure, end stage renal disease, on hemodialysis; heart disease, chronic lung disease, chronic alcoholism; asplenia and persistent complement component deficiencies; chronic liver disease; diabetes; healthcare personnel. H P V female: 1, 3 doses through age 26 years for immune compromising conditions excluding H I V infection; H I V infection C D 4 plus count cells per micro liter less than 200 or greater than or equal to 200; kidney failure, end stage renal disease, on hemodialysis; heart disease, chronic lung disease, chronic alcoholism; asplenia and persistent complement component deficiencies; chronic liver disease; diabetes; healthcare personnel. H P V male: 1, 3 doses through age 26 years for immune compromising conditions excluding H I V infection; H I V infection C D 4 plus count cells per micro liter less than 200; 1, 3 doses through age 21 years for kidney failure, end stage renal disease, on hemodialysis; heart disease, chronic lung disease, chronic alcoholism; asplenia and persistent complement component deficiencies; chronic liver disease; diabetes; healthcare personnel. Zoster: contraindicated for pregnancy; immune compromising conditions excluding H I V infection; H I V infection C D 4 plus count cells per micro liter less than 200; 1, 1 dose for men who have sex with men; kidney failure, end stage renal disease, on hemodialysis; heart disease, chronic lung disease, chronic alcoholism; asplenia and persistent complement component deficiencies; chronic liver disease; diabetes; healthcare personnel. M M R: contraindicated for pregnancy; immune compromising conditions excluding H I V infection; H I V infection C D 4 plus count cells per micro liter less than 200; 1, 1 dose for H I V infection C D 4 plus count cells per micro liter less than 200 or greater than or equal to 200; men who have sex with men; kidney failure, end stage renal disease, on hemodialysis; heart disease, chronic lung disease, chronic alcoholism; asplenia and persistent complement component deficiencies; chronic liver disease; diabetes; healthcare personnel. P C V 13: 1, immune compromising conditions excluding H I V infection; H I V infection C D 4 plus count cells per micro liter less than 200 or greater than or equal to 200; 2, men who have sex with men; 1, kidney failure, end stage renal disease, on hemodialysis; 2, heart disease, chronic lung disease, chronic alcoholism; 1, asplenia and persistent complement component deficiencies; 2, chronic liver disease; diabetes; healthcare personnel; 1 dose for all. P P S V 23: 2, pregnancy; 1, immune compromising conditions excluding H I V infection; H I V infection C D 4 plus count cells per micro liter less than 200 or greater than or equal to 200; 2, men who have sex with men; 1, kidney failure, end stage renal disease, on hemodialysis; heart disease, chronic lung disease, chronic alcoholism; asplenia and persistent complement component deficiencies; chronic liver disease; diabetes; 1,2, or 3 doses depending on indication. H e p A: 2, pregnancy; immune compromising conditions excluding H I V infection; H I V infection C D 4 plus count cells per micro liter less than 200 or greater than or equal to 200; 1, men who have sex with men; 2, kidney failure, end stage renal disease, on hemodialysis; heart disease, chronic lung disease, chronic alcoholism; asplenia and persistent complement component deficiencies; 1, chronic liver disease; 2, diabetes; healthcare personnel; 2 or 3 doses depending on vaccine. H e p B: 2, pregnancy; immune compromising conditions excluding H I V infection; 1, H I V infection C D 4 plus count cells per micro liter less than 200 or greater than or equal to 200; 1, men who have sex with men; 2, kidney failure, end stage renal disease, on hemodialysis; 2, heart disease, chronic lung disease, chronic alcoholism; asplenia and persistent complement component deficiencies; 1, chronic liver disease; diabetes; healthcare personnel; 3 doses for all. M e n A C W Y or M P S V 4: 2, pregnancy; immune compromising conditions excluding H I V infection; H I V infection C D 4 plus count cells per micro liter less than 200 or greater than or equal to 200; men who have sex with men; kidney failure, end stage renal disease, on hemodialysis; heart disease, chronic lung disease, chronic alcoholism; 1, asplenia and persistent complement component deficiencies; 2, chronic liver disease; diabetes; healthcare personnel; 1 or more doses depending on indication. M e n B: 2, pregnancy; immune compromising conditions excluding H I V infection; H I V infection C D 4 plus count cells per micro liter less than 200 or greater than or equal to 200; men who have sex with men; kidney failure, end stage renal disease, on hemodialysis; heart disease, chronic lung disease, chronic alcoholism; 1, asplenia and persistent complement component deficiencies; 2, chronic liver disease; diabetes; healthcare personnel; 2 or 3 doses depending on vaccine. H I b: 1, immune compromising conditions excluding H I V infection, 3 doses post-H S C T recipients only; 2, H I V infection C D 4 plus count cells per micro liter less than 200 or greater than or equal to 200; men who have sex with men; kidney failure, end stage renal disease, on hemodialysis; heart disease, chronic lung disease, chronic alcoholism; 1, asplenia and persistent complement component deficiencies; 2, chronic liver disease; diabetes; healthcare personnel; 1 dose for all. "/>
          <p:cNvPicPr>
            <a:picLocks noChangeAspect="1"/>
          </p:cNvPicPr>
          <p:nvPr/>
        </p:nvPicPr>
        <p:blipFill>
          <a:blip r:embed="rId2"/>
          <a:stretch>
            <a:fillRect/>
          </a:stretch>
        </p:blipFill>
        <p:spPr>
          <a:xfrm>
            <a:off x="457200" y="385763"/>
            <a:ext cx="8229600" cy="5489575"/>
          </a:xfrm>
          <a:prstGeom prst="rect">
            <a:avLst/>
          </a:prstGeom>
        </p:spPr>
      </p:pic>
    </p:spTree>
    <p:extLst>
      <p:ext uri="{BB962C8B-B14F-4D97-AF65-F5344CB8AC3E}">
        <p14:creationId xmlns:p14="http://schemas.microsoft.com/office/powerpoint/2010/main" val="346209428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title"/>
          </p:nvPr>
        </p:nvSpPr>
        <p:spPr/>
        <p:txBody>
          <a:bodyPr/>
          <a:lstStyle/>
          <a:p>
            <a:r>
              <a:rPr lang="en-US"/>
              <a:t>Immunoglobulins</a:t>
            </a:r>
          </a:p>
        </p:txBody>
      </p:sp>
      <p:sp>
        <p:nvSpPr>
          <p:cNvPr id="61441" name="Rectangle 2"/>
          <p:cNvSpPr>
            <a:spLocks noGrp="1" noChangeArrowheads="1"/>
          </p:cNvSpPr>
          <p:nvPr>
            <p:ph type="body" idx="1"/>
          </p:nvPr>
        </p:nvSpPr>
        <p:spPr/>
        <p:txBody>
          <a:bodyPr/>
          <a:lstStyle/>
          <a:p>
            <a:r>
              <a:rPr lang="en-US" dirty="0"/>
              <a:t>From plasma with antibodies to specific antigens</a:t>
            </a:r>
          </a:p>
          <a:p>
            <a:r>
              <a:rPr lang="en-US" dirty="0"/>
              <a:t>Two </a:t>
            </a:r>
            <a:r>
              <a:rPr lang="en-US" dirty="0" smtClean="0"/>
              <a:t>types</a:t>
            </a:r>
          </a:p>
          <a:p>
            <a:pPr lvl="1"/>
            <a:r>
              <a:rPr lang="en-US" dirty="0" smtClean="0"/>
              <a:t>Intramuscular</a:t>
            </a:r>
          </a:p>
          <a:p>
            <a:pPr lvl="1"/>
            <a:r>
              <a:rPr lang="en-US" dirty="0"/>
              <a:t>I</a:t>
            </a:r>
            <a:r>
              <a:rPr lang="en-US" dirty="0" smtClean="0"/>
              <a:t>ntravenous</a:t>
            </a:r>
            <a:endParaRPr lang="en-US" dirty="0"/>
          </a:p>
          <a:p>
            <a:r>
              <a:rPr lang="en-US" dirty="0"/>
              <a:t>Prevent or modify hepatitis </a:t>
            </a:r>
            <a:r>
              <a:rPr lang="en-US" dirty="0" smtClean="0"/>
              <a:t>A and measles</a:t>
            </a:r>
            <a:r>
              <a:rPr lang="en-US" dirty="0"/>
              <a:t> </a:t>
            </a:r>
            <a:r>
              <a:rPr lang="en-US" dirty="0" smtClean="0"/>
              <a:t>in </a:t>
            </a:r>
            <a:r>
              <a:rPr lang="en-US" dirty="0"/>
              <a:t>susceptible persons (HIV positive</a:t>
            </a:r>
            <a:r>
              <a:rPr lang="en-US" dirty="0" smtClean="0"/>
              <a:t>)</a:t>
            </a:r>
            <a:endParaRPr lang="en-US" dirty="0"/>
          </a:p>
        </p:txBody>
      </p:sp>
      <p:sp>
        <p:nvSpPr>
          <p:cNvPr id="61443" name="Text Box 4"/>
          <p:cNvSpPr txBox="1">
            <a:spLocks noChangeArrowheads="1"/>
          </p:cNvSpPr>
          <p:nvPr/>
        </p:nvSpPr>
        <p:spPr bwMode="auto">
          <a:xfrm>
            <a:off x="4800600" y="35814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spcBef>
                <a:spcPct val="50000"/>
              </a:spcBef>
            </a:pPr>
            <a:endParaRPr lang="en-GB"/>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94464287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3"/>
          <p:cNvSpPr>
            <a:spLocks noGrp="1" noChangeArrowheads="1"/>
          </p:cNvSpPr>
          <p:nvPr>
            <p:ph type="title"/>
          </p:nvPr>
        </p:nvSpPr>
        <p:spPr/>
        <p:txBody>
          <a:bodyPr/>
          <a:lstStyle/>
          <a:p>
            <a:r>
              <a:rPr lang="en-US"/>
              <a:t>Immunoglobulins</a:t>
            </a:r>
          </a:p>
        </p:txBody>
      </p:sp>
      <p:sp>
        <p:nvSpPr>
          <p:cNvPr id="61441" name="Rectangle 2"/>
          <p:cNvSpPr>
            <a:spLocks noGrp="1" noChangeArrowheads="1"/>
          </p:cNvSpPr>
          <p:nvPr>
            <p:ph type="body" idx="1"/>
          </p:nvPr>
        </p:nvSpPr>
        <p:spPr/>
        <p:txBody>
          <a:bodyPr/>
          <a:lstStyle/>
          <a:p>
            <a:r>
              <a:rPr lang="en-US" dirty="0"/>
              <a:t>Prevent varicella in </a:t>
            </a:r>
            <a:r>
              <a:rPr lang="en-US" dirty="0" err="1"/>
              <a:t>immunocompromised</a:t>
            </a:r>
            <a:r>
              <a:rPr lang="en-US" dirty="0"/>
              <a:t> </a:t>
            </a:r>
            <a:r>
              <a:rPr lang="en-US" dirty="0" smtClean="0"/>
              <a:t>patients </a:t>
            </a:r>
            <a:endParaRPr lang="en-US" dirty="0"/>
          </a:p>
          <a:p>
            <a:pPr lvl="1"/>
            <a:r>
              <a:rPr lang="en-US" dirty="0"/>
              <a:t>If varicella-zoster immunoglobulin not available </a:t>
            </a:r>
          </a:p>
          <a:p>
            <a:r>
              <a:rPr lang="en-US" dirty="0"/>
              <a:t>Prevent fetal damage in women exposed to </a:t>
            </a:r>
            <a:r>
              <a:rPr lang="en-US" dirty="0" smtClean="0"/>
              <a:t>rubella during </a:t>
            </a:r>
            <a:r>
              <a:rPr lang="en-US" dirty="0"/>
              <a:t>first trimester of </a:t>
            </a:r>
            <a:r>
              <a:rPr lang="en-US" dirty="0" smtClean="0"/>
              <a:t>pregnancy</a:t>
            </a:r>
            <a:endParaRPr lang="en-US" dirty="0"/>
          </a:p>
        </p:txBody>
      </p:sp>
      <p:sp>
        <p:nvSpPr>
          <p:cNvPr id="61443" name="Text Box 4"/>
          <p:cNvSpPr txBox="1">
            <a:spLocks noChangeArrowheads="1"/>
          </p:cNvSpPr>
          <p:nvPr/>
        </p:nvSpPr>
        <p:spPr bwMode="auto">
          <a:xfrm>
            <a:off x="4800600" y="35814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spcBef>
                <a:spcPct val="50000"/>
              </a:spcBef>
            </a:pPr>
            <a:endParaRPr lang="en-GB"/>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210069088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type="title"/>
          </p:nvPr>
        </p:nvSpPr>
        <p:spPr/>
        <p:txBody>
          <a:bodyPr/>
          <a:lstStyle/>
          <a:p>
            <a:r>
              <a:rPr lang="en-US"/>
              <a:t>Immunoglobulins</a:t>
            </a:r>
          </a:p>
        </p:txBody>
      </p:sp>
      <p:sp>
        <p:nvSpPr>
          <p:cNvPr id="63489" name="Rectangle 2"/>
          <p:cNvSpPr>
            <a:spLocks noGrp="1" noChangeArrowheads="1"/>
          </p:cNvSpPr>
          <p:nvPr>
            <p:ph type="body" idx="1"/>
          </p:nvPr>
        </p:nvSpPr>
        <p:spPr/>
        <p:txBody>
          <a:bodyPr/>
          <a:lstStyle/>
          <a:p>
            <a:r>
              <a:rPr lang="en-US" dirty="0"/>
              <a:t>Adverse </a:t>
            </a:r>
            <a:r>
              <a:rPr lang="en-US" dirty="0" smtClean="0"/>
              <a:t>effects</a:t>
            </a:r>
            <a:endParaRPr lang="en-US" dirty="0"/>
          </a:p>
          <a:p>
            <a:pPr lvl="1"/>
            <a:r>
              <a:rPr lang="en-US" dirty="0"/>
              <a:t>Possible anaphylaxis possible</a:t>
            </a:r>
          </a:p>
          <a:p>
            <a:pPr lvl="1"/>
            <a:r>
              <a:rPr lang="en-US" dirty="0"/>
              <a:t>Usually local pain, tenderness</a:t>
            </a:r>
          </a:p>
        </p:txBody>
      </p:sp>
      <p:sp>
        <p:nvSpPr>
          <p:cNvPr id="63491" name="Text Box 4"/>
          <p:cNvSpPr txBox="1">
            <a:spLocks noChangeArrowheads="1"/>
          </p:cNvSpPr>
          <p:nvPr/>
        </p:nvSpPr>
        <p:spPr bwMode="auto">
          <a:xfrm>
            <a:off x="4800600" y="35814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spcBef>
                <a:spcPct val="50000"/>
              </a:spcBef>
            </a:pPr>
            <a:endParaRPr lang="en-GB"/>
          </a:p>
        </p:txBody>
      </p:sp>
      <p:sp>
        <p:nvSpPr>
          <p:cNvPr id="5" name="TextBox 4"/>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333720148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r>
              <a:rPr lang="en-US"/>
              <a:t>Immunoglobulins</a:t>
            </a:r>
          </a:p>
        </p:txBody>
      </p:sp>
      <p:sp>
        <p:nvSpPr>
          <p:cNvPr id="68610" name="Content Placeholder 2"/>
          <p:cNvSpPr>
            <a:spLocks noGrp="1"/>
          </p:cNvSpPr>
          <p:nvPr>
            <p:ph idx="1"/>
          </p:nvPr>
        </p:nvSpPr>
        <p:spPr/>
        <p:txBody>
          <a:bodyPr/>
          <a:lstStyle/>
          <a:p>
            <a:r>
              <a:rPr lang="en-US" dirty="0" smtClean="0"/>
              <a:t>Contraindications  </a:t>
            </a:r>
            <a:endParaRPr lang="en-US" dirty="0"/>
          </a:p>
          <a:p>
            <a:pPr lvl="1"/>
            <a:r>
              <a:rPr lang="en-US" dirty="0"/>
              <a:t>No IV use </a:t>
            </a:r>
          </a:p>
          <a:p>
            <a:pPr lvl="2"/>
            <a:r>
              <a:rPr lang="en-US" dirty="0"/>
              <a:t>Due to serious anaphylactic reactions</a:t>
            </a:r>
          </a:p>
          <a:p>
            <a:r>
              <a:rPr lang="en-US" dirty="0" smtClean="0"/>
              <a:t>Interactions</a:t>
            </a:r>
          </a:p>
          <a:p>
            <a:pPr lvl="1"/>
            <a:r>
              <a:rPr lang="en-US" dirty="0"/>
              <a:t>N</a:t>
            </a:r>
            <a:r>
              <a:rPr lang="en-US" dirty="0" smtClean="0"/>
              <a:t>one </a:t>
            </a:r>
            <a:r>
              <a:rPr lang="en-US" dirty="0"/>
              <a:t>significant</a:t>
            </a:r>
          </a:p>
        </p:txBody>
      </p:sp>
      <p:sp>
        <p:nvSpPr>
          <p:cNvPr id="4" name="TextBox 3"/>
          <p:cNvSpPr txBox="1"/>
          <p:nvPr/>
        </p:nvSpPr>
        <p:spPr>
          <a:xfrm>
            <a:off x="7347052" y="6172200"/>
            <a:ext cx="1796948" cy="276999"/>
          </a:xfrm>
          <a:prstGeom prst="rect">
            <a:avLst/>
          </a:prstGeom>
          <a:noFill/>
        </p:spPr>
        <p:txBody>
          <a:bodyPr wrap="none" rtlCol="0">
            <a:spAutoFit/>
          </a:bodyPr>
          <a:lstStyle/>
          <a:p>
            <a:pPr algn="r"/>
            <a:r>
              <a:rPr lang="en-US" sz="1200" i="1" dirty="0" smtClean="0"/>
              <a:t>continued on next slide</a:t>
            </a:r>
          </a:p>
        </p:txBody>
      </p:sp>
    </p:spTree>
    <p:extLst>
      <p:ext uri="{BB962C8B-B14F-4D97-AF65-F5344CB8AC3E}">
        <p14:creationId xmlns:p14="http://schemas.microsoft.com/office/powerpoint/2010/main" val="1910264280"/>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3"/>
          <p:cNvSpPr>
            <a:spLocks noGrp="1" noChangeArrowheads="1"/>
          </p:cNvSpPr>
          <p:nvPr>
            <p:ph type="title"/>
          </p:nvPr>
        </p:nvSpPr>
        <p:spPr/>
        <p:txBody>
          <a:bodyPr/>
          <a:lstStyle/>
          <a:p>
            <a:r>
              <a:rPr lang="en-US"/>
              <a:t>Immunoglobulins</a:t>
            </a:r>
          </a:p>
        </p:txBody>
      </p:sp>
      <p:sp>
        <p:nvSpPr>
          <p:cNvPr id="65537" name="Rectangle 2"/>
          <p:cNvSpPr>
            <a:spLocks noGrp="1" noChangeArrowheads="1"/>
          </p:cNvSpPr>
          <p:nvPr>
            <p:ph type="body" idx="1"/>
          </p:nvPr>
        </p:nvSpPr>
        <p:spPr/>
        <p:txBody>
          <a:bodyPr/>
          <a:lstStyle/>
          <a:p>
            <a:r>
              <a:rPr lang="en-US" dirty="0"/>
              <a:t>Report: </a:t>
            </a:r>
          </a:p>
          <a:p>
            <a:pPr lvl="1"/>
            <a:r>
              <a:rPr lang="en-US" dirty="0"/>
              <a:t>Signs of hypersensitivity</a:t>
            </a:r>
          </a:p>
          <a:p>
            <a:pPr lvl="1"/>
            <a:r>
              <a:rPr lang="en-US" dirty="0"/>
              <a:t>Infusion </a:t>
            </a:r>
            <a:r>
              <a:rPr lang="en-US" dirty="0" smtClean="0"/>
              <a:t>symptoms</a:t>
            </a:r>
            <a:endParaRPr lang="en-US" dirty="0"/>
          </a:p>
          <a:p>
            <a:pPr lvl="2"/>
            <a:r>
              <a:rPr lang="en-US" dirty="0" smtClean="0"/>
              <a:t>Nausea</a:t>
            </a:r>
          </a:p>
          <a:p>
            <a:pPr lvl="2"/>
            <a:r>
              <a:rPr lang="en-US" dirty="0" smtClean="0"/>
              <a:t>Chills</a:t>
            </a:r>
            <a:endParaRPr lang="en-US" dirty="0"/>
          </a:p>
          <a:p>
            <a:pPr lvl="2"/>
            <a:r>
              <a:rPr lang="en-US" dirty="0" smtClean="0"/>
              <a:t>Headache</a:t>
            </a:r>
          </a:p>
          <a:p>
            <a:pPr lvl="2"/>
            <a:r>
              <a:rPr lang="en-US" dirty="0" smtClean="0"/>
              <a:t>Chest </a:t>
            </a:r>
            <a:r>
              <a:rPr lang="en-US" dirty="0"/>
              <a:t>tightness</a:t>
            </a:r>
          </a:p>
          <a:p>
            <a:r>
              <a:rPr lang="en-US" dirty="0"/>
              <a:t>No breastfeeding until physician approves</a:t>
            </a:r>
          </a:p>
        </p:txBody>
      </p:sp>
      <p:sp>
        <p:nvSpPr>
          <p:cNvPr id="65539" name="Text Box 4"/>
          <p:cNvSpPr txBox="1">
            <a:spLocks noChangeArrowheads="1"/>
          </p:cNvSpPr>
          <p:nvPr/>
        </p:nvSpPr>
        <p:spPr bwMode="auto">
          <a:xfrm>
            <a:off x="4876800" y="3505200"/>
            <a:ext cx="2362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Times" charset="0"/>
                <a:ea typeface="ＭＳ Ｐゴシック" charset="0"/>
                <a:cs typeface="ＭＳ Ｐゴシック" charset="0"/>
              </a:defRPr>
            </a:lvl1pPr>
            <a:lvl2pPr marL="742950" indent="-285750">
              <a:defRPr sz="2400" b="1">
                <a:solidFill>
                  <a:schemeClr val="tx1"/>
                </a:solidFill>
                <a:latin typeface="Times" charset="0"/>
                <a:ea typeface="ＭＳ Ｐゴシック" charset="0"/>
              </a:defRPr>
            </a:lvl2pPr>
            <a:lvl3pPr marL="1143000" indent="-228600">
              <a:defRPr sz="2400" b="1">
                <a:solidFill>
                  <a:schemeClr val="tx1"/>
                </a:solidFill>
                <a:latin typeface="Times" charset="0"/>
                <a:ea typeface="ＭＳ Ｐゴシック" charset="0"/>
              </a:defRPr>
            </a:lvl3pPr>
            <a:lvl4pPr marL="1600200" indent="-228600">
              <a:defRPr sz="2400" b="1">
                <a:solidFill>
                  <a:schemeClr val="tx1"/>
                </a:solidFill>
                <a:latin typeface="Times" charset="0"/>
                <a:ea typeface="ＭＳ Ｐゴシック" charset="0"/>
              </a:defRPr>
            </a:lvl4pPr>
            <a:lvl5pPr marL="2057400" indent="-228600">
              <a:defRPr sz="2400" b="1">
                <a:solidFill>
                  <a:schemeClr val="tx1"/>
                </a:solidFill>
                <a:latin typeface="Times" charset="0"/>
                <a:ea typeface="ＭＳ Ｐゴシック" charset="0"/>
              </a:defRPr>
            </a:lvl5pPr>
            <a:lvl6pPr marL="2514600" indent="-228600" eaLnBrk="0" fontAlgn="base" hangingPunct="0">
              <a:spcBef>
                <a:spcPct val="0"/>
              </a:spcBef>
              <a:spcAft>
                <a:spcPct val="0"/>
              </a:spcAft>
              <a:defRPr sz="2400" b="1">
                <a:solidFill>
                  <a:schemeClr val="tx1"/>
                </a:solidFill>
                <a:latin typeface="Times" charset="0"/>
                <a:ea typeface="ＭＳ Ｐゴシック" charset="0"/>
              </a:defRPr>
            </a:lvl6pPr>
            <a:lvl7pPr marL="2971800" indent="-228600" eaLnBrk="0" fontAlgn="base" hangingPunct="0">
              <a:spcBef>
                <a:spcPct val="0"/>
              </a:spcBef>
              <a:spcAft>
                <a:spcPct val="0"/>
              </a:spcAft>
              <a:defRPr sz="2400" b="1">
                <a:solidFill>
                  <a:schemeClr val="tx1"/>
                </a:solidFill>
                <a:latin typeface="Times" charset="0"/>
                <a:ea typeface="ＭＳ Ｐゴシック" charset="0"/>
              </a:defRPr>
            </a:lvl7pPr>
            <a:lvl8pPr marL="3429000" indent="-228600" eaLnBrk="0" fontAlgn="base" hangingPunct="0">
              <a:spcBef>
                <a:spcPct val="0"/>
              </a:spcBef>
              <a:spcAft>
                <a:spcPct val="0"/>
              </a:spcAft>
              <a:defRPr sz="2400" b="1">
                <a:solidFill>
                  <a:schemeClr val="tx1"/>
                </a:solidFill>
                <a:latin typeface="Times" charset="0"/>
                <a:ea typeface="ＭＳ Ｐゴシック" charset="0"/>
              </a:defRPr>
            </a:lvl8pPr>
            <a:lvl9pPr marL="3886200" indent="-228600" eaLnBrk="0" fontAlgn="base" hangingPunct="0">
              <a:spcBef>
                <a:spcPct val="0"/>
              </a:spcBef>
              <a:spcAft>
                <a:spcPct val="0"/>
              </a:spcAft>
              <a:defRPr sz="2400" b="1">
                <a:solidFill>
                  <a:schemeClr val="tx1"/>
                </a:solidFill>
                <a:latin typeface="Times" charset="0"/>
                <a:ea typeface="ＭＳ Ｐゴシック" charset="0"/>
              </a:defRPr>
            </a:lvl9pPr>
          </a:lstStyle>
          <a:p>
            <a:pPr>
              <a:spcBef>
                <a:spcPct val="50000"/>
              </a:spcBef>
            </a:pPr>
            <a:endParaRPr lang="en-GB"/>
          </a:p>
        </p:txBody>
      </p:sp>
    </p:spTree>
    <p:extLst>
      <p:ext uri="{BB962C8B-B14F-4D97-AF65-F5344CB8AC3E}">
        <p14:creationId xmlns:p14="http://schemas.microsoft.com/office/powerpoint/2010/main" val="2540311239"/>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sld>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2777</TotalTime>
  <Words>1556</Words>
  <Application>Microsoft Office PowerPoint</Application>
  <PresentationFormat>On-screen Show (4:3)</PresentationFormat>
  <Paragraphs>341</Paragraphs>
  <Slides>42</Slides>
  <Notes>26</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508 Lecture</vt:lpstr>
      <vt:lpstr>Focus on Pharmacology: Essentials for Health Professionals Third Edition</vt:lpstr>
      <vt:lpstr>Introduction</vt:lpstr>
      <vt:lpstr>The Immune System</vt:lpstr>
      <vt:lpstr>The Immune System</vt:lpstr>
      <vt:lpstr>The Immune System</vt:lpstr>
      <vt:lpstr>The Immune System</vt:lpstr>
      <vt:lpstr>Figure 20-1   The lymphatic system includes the tonsils, lymph nodes, spleen, and lymphatic vessels. Within the lymph nodes are the macrophages and lymphocytes.</vt:lpstr>
      <vt:lpstr>The Immune System</vt:lpstr>
      <vt:lpstr>The Immune System</vt:lpstr>
      <vt:lpstr>The Immune System</vt:lpstr>
      <vt:lpstr>Cell-Mediated Immunity and Humoral Immunity </vt:lpstr>
      <vt:lpstr>Cell-Mediated Immunity and Humoral Immunity</vt:lpstr>
      <vt:lpstr>Immunity</vt:lpstr>
      <vt:lpstr>Immunity</vt:lpstr>
      <vt:lpstr>Immunity</vt:lpstr>
      <vt:lpstr>Figure 20-2   Types of immunity.</vt:lpstr>
      <vt:lpstr>Immunizing Agents</vt:lpstr>
      <vt:lpstr>Immunizing Agents</vt:lpstr>
      <vt:lpstr>Immunizing Agents</vt:lpstr>
      <vt:lpstr>Immunizing Agents</vt:lpstr>
      <vt:lpstr>Immunizing Agents</vt:lpstr>
      <vt:lpstr>Immunizing Agents</vt:lpstr>
      <vt:lpstr>Immunizing Agents</vt:lpstr>
      <vt:lpstr>Immunizing Agents</vt:lpstr>
      <vt:lpstr>Table 20-1 Bacterial Vaccines </vt:lpstr>
      <vt:lpstr>Table 20-1 Bacterial Vaccines </vt:lpstr>
      <vt:lpstr>Table 20-2 Inactivated Virus Vaccines </vt:lpstr>
      <vt:lpstr>Standards for Childhood Immunization</vt:lpstr>
      <vt:lpstr>Table 20-3 Recommended immunization Schedule for persons ages 0–6 years—United States, 2016 </vt:lpstr>
      <vt:lpstr>Standards of Immunization for Adults Age 65 Years and Under</vt:lpstr>
      <vt:lpstr>Standards of Immunization for Adults Age 65 Years and Under</vt:lpstr>
      <vt:lpstr>Standards of Immunization for Adults Age 65 Years and Under</vt:lpstr>
      <vt:lpstr>Standards of Immunization for Adults Age 65 Years and Under</vt:lpstr>
      <vt:lpstr>Standards of Immunization for Adults Age 65 Years and Under</vt:lpstr>
      <vt:lpstr>Standards of Immunization for Adults Age 65 Years and Older</vt:lpstr>
      <vt:lpstr>Table 20-4 Recommended Adult immunization Schedule, 2016 </vt:lpstr>
      <vt:lpstr>Table 20-4 (continued) Recommended Adult immunization Schedule, 2016 </vt:lpstr>
      <vt:lpstr>Immunoglobulins</vt:lpstr>
      <vt:lpstr>Immunoglobulins</vt:lpstr>
      <vt:lpstr>Immunoglobulins</vt:lpstr>
      <vt:lpstr>Immunoglobulins</vt:lpstr>
      <vt:lpstr>Immunoglobulins</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Focus on Pharmacology: Essentials for Health Professionals, 3e</dc:title>
  <dc:creator>Jahangir Moini</dc:creator>
  <cp:lastModifiedBy>Kavita Saini</cp:lastModifiedBy>
  <cp:revision>185</cp:revision>
  <dcterms:created xsi:type="dcterms:W3CDTF">2017-04-24T05:15:45Z</dcterms:created>
  <dcterms:modified xsi:type="dcterms:W3CDTF">2018-09-17T14:48:47Z</dcterms:modified>
</cp:coreProperties>
</file>